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1" r:id="rId8"/>
    <p:sldId id="260" r:id="rId9"/>
    <p:sldId id="262" r:id="rId10"/>
    <p:sldId id="266" r:id="rId11"/>
    <p:sldId id="267" r:id="rId12"/>
    <p:sldId id="268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4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7950E-2ECB-0942-98B9-5544757F1794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83EA5-F0BC-834D-A1D3-4ECCD0DE1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FANTOM5 time-courses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Carsten O. Daub</a:t>
            </a:r>
          </a:p>
          <a:p>
            <a:r>
              <a:rPr lang="en-US" dirty="0" smtClean="0"/>
              <a:t>2011-10-17</a:t>
            </a:r>
            <a:endParaRPr lang="en-US" dirty="0"/>
          </a:p>
        </p:txBody>
      </p:sp>
      <p:pic>
        <p:nvPicPr>
          <p:cNvPr id="4" name="Picture 3" descr="KOYO_logo_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026" y="0"/>
            <a:ext cx="6660264" cy="21324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Paper – The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TFs important for differentiation </a:t>
            </a:r>
          </a:p>
          <a:p>
            <a:r>
              <a:rPr lang="en-US" dirty="0" smtClean="0"/>
              <a:t>TFBS  </a:t>
            </a:r>
            <a:r>
              <a:rPr lang="en-US" dirty="0"/>
              <a:t>important for differentiation </a:t>
            </a:r>
            <a:endParaRPr lang="en-US" dirty="0" smtClean="0"/>
          </a:p>
          <a:p>
            <a:pPr lvl="1"/>
            <a:r>
              <a:rPr lang="en-US" dirty="0"/>
              <a:t>Switching TSS </a:t>
            </a:r>
          </a:p>
          <a:p>
            <a:r>
              <a:rPr lang="en-US" dirty="0" err="1" smtClean="0"/>
              <a:t>ncRNA</a:t>
            </a:r>
            <a:r>
              <a:rPr lang="en-US" dirty="0" smtClean="0"/>
              <a:t> driving/ involved </a:t>
            </a:r>
            <a:r>
              <a:rPr lang="en-US" dirty="0"/>
              <a:t>in differentiation</a:t>
            </a:r>
            <a:endParaRPr lang="en-US" dirty="0" smtClean="0"/>
          </a:p>
          <a:p>
            <a:r>
              <a:rPr lang="en-US" dirty="0" smtClean="0"/>
              <a:t>Pathway analysis</a:t>
            </a:r>
          </a:p>
          <a:p>
            <a:r>
              <a:rPr lang="en-US" dirty="0" smtClean="0"/>
              <a:t>S</a:t>
            </a:r>
            <a:r>
              <a:rPr lang="en-US" dirty="0"/>
              <a:t>/AS </a:t>
            </a:r>
            <a:r>
              <a:rPr lang="en-US" dirty="0" smtClean="0"/>
              <a:t>expression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63450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Paper – Methods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genes and motifs </a:t>
            </a:r>
            <a:r>
              <a:rPr lang="en-US" b="1" dirty="0"/>
              <a:t>specific </a:t>
            </a:r>
            <a:r>
              <a:rPr lang="en-US" dirty="0"/>
              <a:t>for each differentiation</a:t>
            </a:r>
          </a:p>
          <a:p>
            <a:pPr lvl="1"/>
            <a:r>
              <a:rPr lang="en-US" dirty="0"/>
              <a:t>Expression clustering </a:t>
            </a:r>
          </a:p>
          <a:p>
            <a:pPr lvl="2"/>
            <a:r>
              <a:rPr lang="en-US" dirty="0"/>
              <a:t>on gene level and tag cluster (TC) level </a:t>
            </a:r>
          </a:p>
          <a:p>
            <a:pPr lvl="2"/>
            <a:r>
              <a:rPr lang="en-US" dirty="0"/>
              <a:t>Early, middle, late, other expressed: genes and TCs </a:t>
            </a:r>
          </a:p>
          <a:p>
            <a:pPr lvl="1"/>
            <a:r>
              <a:rPr lang="en-US" dirty="0"/>
              <a:t>Motif activity clustering</a:t>
            </a:r>
          </a:p>
          <a:p>
            <a:pPr lvl="2"/>
            <a:r>
              <a:rPr lang="en-US" dirty="0"/>
              <a:t>Early, middle, late , other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91181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Biological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Additionally to the global concepts:</a:t>
            </a:r>
          </a:p>
          <a:p>
            <a:pPr lvl="1"/>
            <a:r>
              <a:rPr lang="en-US" dirty="0" smtClean="0"/>
              <a:t>For one time</a:t>
            </a:r>
            <a:r>
              <a:rPr lang="en-US" dirty="0" smtClean="0"/>
              <a:t>-course we</a:t>
            </a:r>
            <a:r>
              <a:rPr lang="en-US" dirty="0" smtClean="0"/>
              <a:t> show biological </a:t>
            </a:r>
            <a:r>
              <a:rPr lang="en-US" dirty="0" smtClean="0"/>
              <a:t>findings, for example novel key-regulatory </a:t>
            </a:r>
            <a:r>
              <a:rPr lang="en-US" dirty="0" smtClean="0"/>
              <a:t>event	</a:t>
            </a:r>
          </a:p>
          <a:p>
            <a:pPr lvl="2"/>
            <a:r>
              <a:rPr lang="en-US" dirty="0" smtClean="0"/>
              <a:t>Maybe incl. human-mouse comparison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Time-course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Presentation of </a:t>
            </a:r>
          </a:p>
          <a:p>
            <a:pPr lvl="1"/>
            <a:r>
              <a:rPr lang="en-US" dirty="0" smtClean="0"/>
              <a:t>biology of differentiation </a:t>
            </a:r>
          </a:p>
          <a:p>
            <a:pPr lvl="1"/>
            <a:r>
              <a:rPr lang="en-US" dirty="0" smtClean="0"/>
              <a:t>samples </a:t>
            </a:r>
          </a:p>
          <a:p>
            <a:r>
              <a:rPr lang="en-US" dirty="0" smtClean="0"/>
              <a:t>Discussion session </a:t>
            </a:r>
          </a:p>
          <a:p>
            <a:pPr lvl="1"/>
            <a:r>
              <a:rPr lang="en-US" dirty="0" smtClean="0"/>
              <a:t>Bring together sample providers and Bioinformatics analysis groups </a:t>
            </a:r>
          </a:p>
          <a:p>
            <a:pPr lvl="1"/>
            <a:r>
              <a:rPr lang="en-US" dirty="0" smtClean="0"/>
              <a:t>Other relevant topics?</a:t>
            </a:r>
          </a:p>
          <a:p>
            <a:pPr lvl="2"/>
            <a:r>
              <a:rPr lang="en-US" dirty="0" smtClean="0"/>
              <a:t>Data normalization, synchronization, etc.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Time-courses – Overview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970529"/>
          <a:ext cx="8229601" cy="3785304"/>
        </p:xfrm>
        <a:graphic>
          <a:graphicData uri="http://schemas.openxmlformats.org/drawingml/2006/table">
            <a:tbl>
              <a:tblPr/>
              <a:tblGrid>
                <a:gridCol w="2352409"/>
                <a:gridCol w="735607"/>
                <a:gridCol w="628331"/>
                <a:gridCol w="651318"/>
                <a:gridCol w="819895"/>
                <a:gridCol w="1540177"/>
                <a:gridCol w="1501864"/>
              </a:tblGrid>
              <a:tr h="1992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latin typeface="Verdana"/>
                        </a:rPr>
                        <a:t>Timecourse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latin typeface="Verdana"/>
                        </a:rPr>
                        <a:t> number of </a:t>
                      </a:r>
                      <a:br>
                        <a:rPr lang="en-US" sz="600" b="1" i="0" u="none" strike="noStrike">
                          <a:latin typeface="Verdana"/>
                        </a:rPr>
                      </a:br>
                      <a:r>
                        <a:rPr lang="en-US" sz="600" b="1" i="0" u="none" strike="noStrike">
                          <a:latin typeface="Verdana"/>
                        </a:rPr>
                        <a:t>samples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latin typeface="Verdana"/>
                        </a:rPr>
                        <a:t> number </a:t>
                      </a:r>
                      <a:br>
                        <a:rPr lang="en-US" sz="600" b="1" i="0" u="none" strike="noStrike">
                          <a:latin typeface="Verdana"/>
                        </a:rPr>
                      </a:br>
                      <a:r>
                        <a:rPr lang="en-US" sz="600" b="1" i="0" u="none" strike="noStrike">
                          <a:latin typeface="Verdana"/>
                        </a:rPr>
                        <a:t>completed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latin typeface="Verdana"/>
                        </a:rPr>
                        <a:t> species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latin typeface="Verdana"/>
                        </a:rPr>
                        <a:t> status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latin typeface="Verdana"/>
                        </a:rPr>
                        <a:t> collaborator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latin typeface="Verdana"/>
                        </a:rPr>
                        <a:t>type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Mesenchymal stem cell differentiation to adipocyte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Mouse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COMPLETED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Yasushi Okazaki, Yutaka Nakachi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Mesenchymal stem cell differentiation to osteocyte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Mouse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COMPLETED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Yasushi Okazaki, Yutaka Nakachi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J2E, eryrthopoietin induced erythrocytic differentiation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Mouse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Peter Klinken, Louise Winteringham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EBF knockout model of T-cell differentiation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Mouse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Hiroshi Kawamoto, Tomokatsu Ikawa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Trophoblast stem cell differentiation to trophoblasts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Mouse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Haruhiko Koseki, Mitsuhiro Endoh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27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Primary lung epithelial progenitors differentiation towards ciliated epithelial cells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Mouse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Mitsuru Morimoto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Early hematopoiesis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Mouse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NOT_ARRIVED_YET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Daisuke Sugiyama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Visual cortex development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Mouse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COMPLETED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Michela Fagiolini, Alka Saxena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DEVELOPMENTAL TISSUE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27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Cerebellum development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Mouse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COMPLETED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Daniel Goldowitz, Thomas Ha, Peter Zhang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DEVELOPMENTAL TISSUE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Saos-2 calcification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COMPLETED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Kim Summers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27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Primary macrophage response to LPS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COMPLETED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David Hume, Kenneth Baillie, Geoff Faulkner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27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Primary lymphatic endothelial cells response to vascular endothelial growth factor C (VEGFC)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COMPLETED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Michael Detmar, Sarah Krampitz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K562, hemin induced erythocytic differentiation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COMPLETED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Peter Klinken, Louise Winteringham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MCF7 response to epidermal growth factor (EGF)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Mariko Okada(Hatakeyama)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MCF7 response to heregulin (HRG)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Mariko Okada(Hatakeyama)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Embryonic stem cells differentiated to melanocytes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Meenhard Herlyn, Rolf Swoboda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27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Primary macrophage response to Udorn strain Influenza virus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David Hume, Kenneth Baillie, Geoff Faulkner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Primary preadipocyte to adipocyte differentiation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Peter Arner, Niklas Mejhert, Erik Arner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Embryonic stem cells differentiation to cardiomyocyte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Christine Mummery, Robert Passier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Mesenchymal stem cells differentiation to adipocytes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Peter Arner, Niklas Mejhert, Erik Arner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27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Primary aortic smooth muscle cells response to fibroblast growth factor 2 (FGF2)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Levon Khachigian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27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Primary aortic smooth muscle cells response to interleukin 1 beta (IL1b)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Levon Khachigian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iPS differentiation to neuron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Christine Wells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Primary myoblast differentiation to myotube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Valerio Orlando, Beatrice Bodega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27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Embryonic stem cell differentiation to CD34+ hematopoietic stem cells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Kim Summers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27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APRE-19 retinal pigment epithelial cell line, epithelial to mesenchyme transition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Human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NOT_ARRIVED_YET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Soichi Ogishima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IN_VITRO DIFFERENTIATION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Chick embryonic development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 Chicken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latin typeface="Verdana"/>
                        </a:rPr>
                        <a:t>IN_PROGRESS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latin typeface="Verdana"/>
                        </a:rPr>
                        <a:t>Guojun Sheng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latin typeface="Verdana"/>
                        </a:rPr>
                        <a:t>DEVELOPMENTAL TISSUE SERIES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Matching Samples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Mouse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Mesenchymal</a:t>
            </a:r>
            <a:r>
              <a:rPr lang="en-US" dirty="0"/>
              <a:t> stem cell differentiation to </a:t>
            </a:r>
            <a:r>
              <a:rPr lang="en-US" dirty="0" smtClean="0"/>
              <a:t>adipocyte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J2E</a:t>
            </a:r>
            <a:r>
              <a:rPr lang="en-US" dirty="0"/>
              <a:t>, </a:t>
            </a:r>
            <a:r>
              <a:rPr lang="en-US" dirty="0" err="1"/>
              <a:t>eryrthopoietin</a:t>
            </a:r>
            <a:r>
              <a:rPr lang="en-US" dirty="0"/>
              <a:t> induced </a:t>
            </a:r>
            <a:r>
              <a:rPr lang="en-US" dirty="0" err="1"/>
              <a:t>erythrocytic</a:t>
            </a:r>
            <a:r>
              <a:rPr lang="en-US" dirty="0"/>
              <a:t> differentiation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Early </a:t>
            </a:r>
            <a:r>
              <a:rPr lang="en-US" dirty="0" err="1"/>
              <a:t>hematopoiesis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Human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Mesenchymal</a:t>
            </a:r>
            <a:r>
              <a:rPr lang="en-US" dirty="0"/>
              <a:t> stem cells differentiation to </a:t>
            </a:r>
            <a:r>
              <a:rPr lang="en-US" dirty="0" smtClean="0"/>
              <a:t>adipocytes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/>
              <a:t>K562, </a:t>
            </a:r>
            <a:r>
              <a:rPr lang="en-US" dirty="0" err="1"/>
              <a:t>hemin</a:t>
            </a:r>
            <a:r>
              <a:rPr lang="en-US" dirty="0"/>
              <a:t> induced </a:t>
            </a:r>
            <a:r>
              <a:rPr lang="en-US" dirty="0" err="1"/>
              <a:t>erythocytic</a:t>
            </a:r>
            <a:r>
              <a:rPr lang="en-US" dirty="0"/>
              <a:t> </a:t>
            </a:r>
            <a:r>
              <a:rPr lang="en-US" dirty="0" smtClean="0"/>
              <a:t>differentiation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/>
              <a:t>Embryonic stem cell differentiation to CD34+ hematopoietic stem cells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Time-course Wiki page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and status of time-courses </a:t>
            </a:r>
          </a:p>
          <a:p>
            <a:r>
              <a:rPr lang="en-US" dirty="0"/>
              <a:t>Details for each time-course </a:t>
            </a:r>
          </a:p>
          <a:p>
            <a:r>
              <a:rPr lang="en-US" dirty="0"/>
              <a:t>Access to </a:t>
            </a:r>
          </a:p>
          <a:p>
            <a:pPr lvl="1"/>
            <a:r>
              <a:rPr lang="en-US" dirty="0"/>
              <a:t>Descriptions</a:t>
            </a:r>
          </a:p>
          <a:p>
            <a:pPr lvl="1"/>
            <a:r>
              <a:rPr lang="en-US" dirty="0"/>
              <a:t>Data </a:t>
            </a:r>
          </a:p>
          <a:p>
            <a:pPr lvl="1"/>
            <a:r>
              <a:rPr lang="en-US" dirty="0"/>
              <a:t>ZENBU </a:t>
            </a:r>
            <a:r>
              <a:rPr lang="en-US" dirty="0" err="1"/>
              <a:t>configs</a:t>
            </a:r>
            <a:endParaRPr lang="en-US" dirty="0"/>
          </a:p>
          <a:p>
            <a:r>
              <a:rPr lang="en-US" dirty="0" smtClean="0"/>
              <a:t>Entry point for </a:t>
            </a:r>
            <a:r>
              <a:rPr lang="en-US" dirty="0" smtClean="0"/>
              <a:t>collaborators</a:t>
            </a:r>
          </a:p>
          <a:p>
            <a:pPr lvl="1"/>
            <a:r>
              <a:rPr lang="en-US" dirty="0" smtClean="0"/>
              <a:t>Please use the Wiki</a:t>
            </a: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Time-course Wiki</a:t>
            </a:r>
            <a:endParaRPr lang="en-US" dirty="0"/>
          </a:p>
        </p:txBody>
      </p:sp>
      <p:pic>
        <p:nvPicPr>
          <p:cNvPr id="5" name="Picture 4" descr="Screen shot 2011-10-18 at 4.14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939617" y="1191720"/>
            <a:ext cx="5333737" cy="566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5279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1-10-18 at 4.49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39134" y="435521"/>
            <a:ext cx="8528868" cy="603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17249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quality and normalization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Essential preparations for analysis consistent </a:t>
            </a:r>
          </a:p>
          <a:p>
            <a:pPr lvl="1"/>
            <a:r>
              <a:rPr lang="en-US" dirty="0" smtClean="0"/>
              <a:t>within one time-course </a:t>
            </a:r>
          </a:p>
          <a:p>
            <a:pPr lvl="1"/>
            <a:r>
              <a:rPr lang="en-US" dirty="0" smtClean="0"/>
              <a:t>Among time-courses </a:t>
            </a:r>
          </a:p>
          <a:p>
            <a:pPr lvl="1"/>
            <a:r>
              <a:rPr lang="en-US" dirty="0" smtClean="0"/>
              <a:t>Across species (human-mouse matching samples)</a:t>
            </a:r>
          </a:p>
          <a:p>
            <a:r>
              <a:rPr lang="en-US" dirty="0"/>
              <a:t>Data filtering </a:t>
            </a:r>
          </a:p>
          <a:p>
            <a:r>
              <a:rPr lang="en-US" dirty="0" smtClean="0"/>
              <a:t>Normalization </a:t>
            </a:r>
          </a:p>
          <a:p>
            <a:r>
              <a:rPr lang="en-US" dirty="0" smtClean="0"/>
              <a:t>Synchronization between time-points</a:t>
            </a:r>
          </a:p>
          <a:p>
            <a:pPr lvl="1"/>
            <a:r>
              <a:rPr lang="en-US" dirty="0" smtClean="0"/>
              <a:t>Within sample</a:t>
            </a:r>
          </a:p>
          <a:p>
            <a:pPr lvl="1"/>
            <a:r>
              <a:rPr lang="en-US" dirty="0" smtClean="0"/>
              <a:t>Slow and fast time-courses </a:t>
            </a:r>
          </a:p>
          <a:p>
            <a:endParaRPr lang="en-US" dirty="0"/>
          </a:p>
          <a:p>
            <a:r>
              <a:rPr lang="en-US" dirty="0" smtClean="0"/>
              <a:t>Important non-trivial aspect! </a:t>
            </a:r>
          </a:p>
          <a:p>
            <a:pPr lvl="1"/>
            <a:r>
              <a:rPr lang="en-US" dirty="0" smtClean="0"/>
              <a:t>Effort might be as complex as clustering?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Paper – Questions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How does </a:t>
            </a:r>
            <a:r>
              <a:rPr lang="en-US" dirty="0"/>
              <a:t>the </a:t>
            </a:r>
            <a:r>
              <a:rPr lang="en-US" dirty="0" smtClean="0"/>
              <a:t>differentiation machinery work?</a:t>
            </a:r>
          </a:p>
          <a:p>
            <a:pPr lvl="1"/>
            <a:r>
              <a:rPr lang="en-US" dirty="0"/>
              <a:t>Are the </a:t>
            </a:r>
            <a:r>
              <a:rPr lang="en-US" b="1" dirty="0"/>
              <a:t>same sets </a:t>
            </a:r>
            <a:r>
              <a:rPr lang="en-US" dirty="0"/>
              <a:t>of </a:t>
            </a:r>
            <a:r>
              <a:rPr lang="en-US" dirty="0" smtClean="0">
                <a:solidFill>
                  <a:srgbClr val="FF0000"/>
                </a:solidFill>
              </a:rPr>
              <a:t>elements </a:t>
            </a:r>
            <a:r>
              <a:rPr lang="en-US" dirty="0" smtClean="0"/>
              <a:t>driving </a:t>
            </a:r>
            <a:r>
              <a:rPr lang="en-US" dirty="0"/>
              <a:t>the early response in differentiation? Some set of factors always shows up? Are there agitator-type factors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What are the elements? </a:t>
            </a:r>
          </a:p>
          <a:p>
            <a:pPr lvl="1"/>
            <a:r>
              <a:rPr lang="en-US" dirty="0" smtClean="0"/>
              <a:t>How are </a:t>
            </a:r>
            <a:r>
              <a:rPr lang="en-US" dirty="0" smtClean="0"/>
              <a:t>the </a:t>
            </a:r>
            <a:r>
              <a:rPr lang="en-US" dirty="0" smtClean="0"/>
              <a:t>elements regulated?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What pathways are used?</a:t>
            </a:r>
            <a:endParaRPr lang="en-US" dirty="0" smtClean="0"/>
          </a:p>
          <a:p>
            <a:r>
              <a:rPr lang="en-US" dirty="0" smtClean="0"/>
              <a:t>What is specific for each differentiation?</a:t>
            </a:r>
            <a:endParaRPr lang="en-US" dirty="0"/>
          </a:p>
          <a:p>
            <a:r>
              <a:rPr lang="en-US" dirty="0" smtClean="0"/>
              <a:t>Is the mouse a good model for differentiation?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908</Words>
  <Application>Microsoft Macintosh PowerPoint</Application>
  <PresentationFormat>On-screen Show (4:3)</PresentationFormat>
  <Paragraphs>271</Paragraphs>
  <Slides>13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FANTOM5 time-courses</vt:lpstr>
      <vt:lpstr>Time-courses – Overview </vt:lpstr>
      <vt:lpstr>Matching Samples</vt:lpstr>
      <vt:lpstr>Time-course Wiki page</vt:lpstr>
      <vt:lpstr>Time-course Wiki</vt:lpstr>
      <vt:lpstr>Slide 6</vt:lpstr>
      <vt:lpstr>Data Analysis</vt:lpstr>
      <vt:lpstr>Data quality and normalization</vt:lpstr>
      <vt:lpstr>Main Paper – Questions </vt:lpstr>
      <vt:lpstr>Main Paper – The Elements</vt:lpstr>
      <vt:lpstr>Main Paper – Methods </vt:lpstr>
      <vt:lpstr>Biological findings</vt:lpstr>
      <vt:lpstr>Outline Time-course session</vt:lpstr>
    </vt:vector>
  </TitlesOfParts>
  <Company>RIKEN Yokohama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FANTOM5 time-courses</dc:title>
  <dc:creator>Carsten Daub</dc:creator>
  <cp:lastModifiedBy>Carsten Daub</cp:lastModifiedBy>
  <cp:revision>27</cp:revision>
  <dcterms:created xsi:type="dcterms:W3CDTF">2011-10-17T23:40:08Z</dcterms:created>
  <dcterms:modified xsi:type="dcterms:W3CDTF">2011-10-17T23:51:11Z</dcterms:modified>
</cp:coreProperties>
</file>