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2" r:id="rId3"/>
    <p:sldId id="263" r:id="rId4"/>
    <p:sldId id="264" r:id="rId5"/>
    <p:sldId id="281" r:id="rId6"/>
    <p:sldId id="261" r:id="rId7"/>
    <p:sldId id="279" r:id="rId8"/>
    <p:sldId id="282" r:id="rId9"/>
    <p:sldId id="278" r:id="rId10"/>
    <p:sldId id="259" r:id="rId11"/>
    <p:sldId id="283" r:id="rId12"/>
    <p:sldId id="260" r:id="rId13"/>
    <p:sldId id="286" r:id="rId14"/>
    <p:sldId id="284" r:id="rId15"/>
    <p:sldId id="265" r:id="rId16"/>
    <p:sldId id="285" r:id="rId17"/>
    <p:sldId id="267" r:id="rId18"/>
    <p:sldId id="268" r:id="rId19"/>
    <p:sldId id="269" r:id="rId20"/>
    <p:sldId id="270" r:id="rId21"/>
    <p:sldId id="271" r:id="rId22"/>
    <p:sldId id="272" r:id="rId23"/>
    <p:sldId id="287" r:id="rId24"/>
    <p:sldId id="25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4" d="100"/>
          <a:sy n="84" d="100"/>
        </p:scale>
        <p:origin x="-882" y="648"/>
      </p:cViewPr>
      <p:guideLst>
        <p:guide orient="horz" pos="220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77D7E-3CB4-44E7-B5E3-6382075A8C62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B5C94-2106-4C34-BFE3-28A2001E7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284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Opening points – say thank you to everyone</a:t>
            </a:r>
            <a:r>
              <a:rPr lang="en-US" baseline="0" dirty="0" smtClean="0"/>
              <a:t> (Al, </a:t>
            </a:r>
            <a:r>
              <a:rPr lang="en-US" baseline="0" dirty="0" err="1" smtClean="0"/>
              <a:t>Piero</a:t>
            </a:r>
            <a:r>
              <a:rPr lang="en-US" baseline="0" dirty="0" smtClean="0"/>
              <a:t>, YH).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B5C94-2106-4C34-BFE3-28A2001E77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14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18">
              <a:defRPr/>
            </a:pPr>
            <a:r>
              <a:rPr lang="en-AU" dirty="0"/>
              <a:t>The question is whether the observations are equally effecting all members,  or reflecting diversification of the population itself.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03F4-A2D1-4014-A254-01E1FDB5236C}" type="slidenum">
              <a:rPr lang="en-AU" smtClean="0"/>
              <a:pPr/>
              <a:t>5</a:t>
            </a:fld>
            <a:endParaRPr lang="en-A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03F4-A2D1-4014-A254-01E1FDB5236C}" type="slidenum">
              <a:rPr lang="en-AU" smtClean="0"/>
              <a:pPr/>
              <a:t>6</a:t>
            </a:fld>
            <a:endParaRPr lang="en-A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46F2B-D5D5-4497-9D98-76C39A23820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417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F9B01-54B6-4A15-8E50-69CA0E98B18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31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F9B01-54B6-4A15-8E50-69CA0E98B18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31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Orange line represents</a:t>
            </a:r>
            <a:r>
              <a:rPr lang="en-AU" baseline="0" dirty="0" smtClean="0"/>
              <a:t> log10(50) = this is the cut-off we took to proceed further.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D6E83-E697-4653-A632-3DB0D39C30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55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How big are these</a:t>
            </a:r>
            <a:r>
              <a:rPr lang="en-AU" baseline="0" dirty="0" smtClean="0"/>
              <a:t> </a:t>
            </a:r>
            <a:r>
              <a:rPr lang="en-AU" baseline="0" dirty="0" err="1" smtClean="0"/>
              <a:t>Gencode</a:t>
            </a:r>
            <a:r>
              <a:rPr lang="en-AU" baseline="0" dirty="0" smtClean="0"/>
              <a:t>-defined regions? If they are too small then we should not bother but it looks like these regions are fairly large (although obviously there is a range).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D6E83-E697-4653-A632-3DB0D39C30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30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RPL38-001 = ribosomal</a:t>
            </a:r>
            <a:r>
              <a:rPr lang="en-US" baseline="0" dirty="0" smtClean="0"/>
              <a:t> </a:t>
            </a:r>
            <a:r>
              <a:rPr lang="en-US" dirty="0" smtClean="0"/>
              <a:t>protein L38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B5C94-2106-4C34-BFE3-28A2001E776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095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9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85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5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8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86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37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056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71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8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629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7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2FBD3-3593-42F6-91FE-D0AB37508AE9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6F287-4D44-4D6D-8A2F-B65E50E26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5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png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22884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Bitmap Image" r:id="rId4" imgW="7438095" imgH="5780952" progId="Paint.Picture">
                  <p:embed/>
                </p:oleObj>
              </mc:Choice>
              <mc:Fallback>
                <p:oleObj name="Bitmap Image" r:id="rId4" imgW="7438095" imgH="5780952" progId="Paint.Picture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DEDFC"/>
                          </a:clrFrom>
                          <a:clrTo>
                            <a:srgbClr val="FDEDFC">
                              <a:alpha val="0"/>
                            </a:srgbClr>
                          </a:clrTo>
                        </a:clrChange>
                        <a:lum bright="42000" contrast="-5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2400" y="1742951"/>
            <a:ext cx="87630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</a:rPr>
              <a:t>Investigating Transcriptional Plasticity Using 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</a:rPr>
              <a:t>CAGE Data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80256" y="3789040"/>
            <a:ext cx="8368208" cy="1676400"/>
          </a:xfrm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chemeClr val="tx2">
                    <a:lumMod val="75000"/>
                  </a:schemeClr>
                </a:solidFill>
              </a:rPr>
              <a:t>jessica.mar@einstein.yu.edu</a:t>
            </a:r>
            <a:endParaRPr lang="en-US" sz="30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000" b="1" dirty="0" smtClean="0">
                <a:solidFill>
                  <a:schemeClr val="tx2">
                    <a:lumMod val="75000"/>
                  </a:schemeClr>
                </a:solidFill>
              </a:rPr>
              <a:t>Department of Systems &amp; Computational Biology</a:t>
            </a:r>
          </a:p>
          <a:p>
            <a:r>
              <a:rPr lang="en-AU" sz="3000" b="1" dirty="0" smtClean="0">
                <a:solidFill>
                  <a:schemeClr val="tx2">
                    <a:lumMod val="75000"/>
                  </a:schemeClr>
                </a:solidFill>
              </a:rPr>
              <a:t>Albert Einstein College of Medicine</a:t>
            </a:r>
            <a:endParaRPr lang="en-US" sz="3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3200400" y="3212976"/>
            <a:ext cx="2667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Jess Mar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533400" y="6262688"/>
            <a:ext cx="809307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5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FANTOM 5 Koyo Meeting, RIKEN OSC, 19 October 2011</a:t>
            </a:r>
            <a:endParaRPr lang="en-US" sz="25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027" name="Picture 3" descr="C:\Users\jess\Documents\Einstein_Forms\Logos\Zipped TagA Full Color\Zipped Sm Full Color\Einstein_LogoTagA_RG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334" y="224768"/>
            <a:ext cx="2281131" cy="11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8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1125794" y="1524000"/>
            <a:ext cx="2104103" cy="614516"/>
          </a:xfrm>
          <a:custGeom>
            <a:avLst/>
            <a:gdLst>
              <a:gd name="connsiteX0" fmla="*/ 0 w 2403987"/>
              <a:gd name="connsiteY0" fmla="*/ 857092 h 901337"/>
              <a:gd name="connsiteX1" fmla="*/ 427703 w 2403987"/>
              <a:gd name="connsiteY1" fmla="*/ 252408 h 901337"/>
              <a:gd name="connsiteX2" fmla="*/ 1209368 w 2403987"/>
              <a:gd name="connsiteY2" fmla="*/ 665363 h 901337"/>
              <a:gd name="connsiteX3" fmla="*/ 1887793 w 2403987"/>
              <a:gd name="connsiteY3" fmla="*/ 1686 h 901337"/>
              <a:gd name="connsiteX4" fmla="*/ 2403987 w 2403987"/>
              <a:gd name="connsiteY4" fmla="*/ 901337 h 90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987" h="901337">
                <a:moveTo>
                  <a:pt x="0" y="857092"/>
                </a:moveTo>
                <a:cubicBezTo>
                  <a:pt x="113071" y="570727"/>
                  <a:pt x="226142" y="284363"/>
                  <a:pt x="427703" y="252408"/>
                </a:cubicBezTo>
                <a:cubicBezTo>
                  <a:pt x="629264" y="220453"/>
                  <a:pt x="966020" y="707150"/>
                  <a:pt x="1209368" y="665363"/>
                </a:cubicBezTo>
                <a:cubicBezTo>
                  <a:pt x="1452716" y="623576"/>
                  <a:pt x="1688690" y="-37643"/>
                  <a:pt x="1887793" y="1686"/>
                </a:cubicBezTo>
                <a:cubicBezTo>
                  <a:pt x="2086896" y="41015"/>
                  <a:pt x="2245441" y="471176"/>
                  <a:pt x="2403987" y="901337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1096297" y="2138516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096297" y="3505200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3"/>
          <p:cNvSpPr/>
          <p:nvPr/>
        </p:nvSpPr>
        <p:spPr>
          <a:xfrm>
            <a:off x="1113230" y="2954862"/>
            <a:ext cx="2057400" cy="550338"/>
          </a:xfrm>
          <a:custGeom>
            <a:avLst/>
            <a:gdLst>
              <a:gd name="connsiteX0" fmla="*/ 0 w 2057400"/>
              <a:gd name="connsiteY0" fmla="*/ 541872 h 550338"/>
              <a:gd name="connsiteX1" fmla="*/ 1363134 w 2057400"/>
              <a:gd name="connsiteY1" fmla="*/ 5 h 550338"/>
              <a:gd name="connsiteX2" fmla="*/ 2057400 w 2057400"/>
              <a:gd name="connsiteY2" fmla="*/ 550338 h 55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7400" h="550338">
                <a:moveTo>
                  <a:pt x="0" y="541872"/>
                </a:moveTo>
                <a:cubicBezTo>
                  <a:pt x="510117" y="270233"/>
                  <a:pt x="1020234" y="-1406"/>
                  <a:pt x="1363134" y="5"/>
                </a:cubicBezTo>
                <a:cubicBezTo>
                  <a:pt x="1706034" y="1416"/>
                  <a:pt x="1881717" y="275877"/>
                  <a:pt x="2057400" y="550338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6297" y="5040868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1130164" y="4354993"/>
            <a:ext cx="2040466" cy="652008"/>
          </a:xfrm>
          <a:custGeom>
            <a:avLst/>
            <a:gdLst>
              <a:gd name="connsiteX0" fmla="*/ 0 w 2040466"/>
              <a:gd name="connsiteY0" fmla="*/ 618142 h 652008"/>
              <a:gd name="connsiteX1" fmla="*/ 728133 w 2040466"/>
              <a:gd name="connsiteY1" fmla="*/ 75 h 652008"/>
              <a:gd name="connsiteX2" fmla="*/ 2040466 w 2040466"/>
              <a:gd name="connsiteY2" fmla="*/ 652008 h 652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40466" h="652008">
                <a:moveTo>
                  <a:pt x="0" y="618142"/>
                </a:moveTo>
                <a:cubicBezTo>
                  <a:pt x="194027" y="306286"/>
                  <a:pt x="388055" y="-5569"/>
                  <a:pt x="728133" y="75"/>
                </a:cubicBezTo>
                <a:cubicBezTo>
                  <a:pt x="1068211" y="5719"/>
                  <a:pt x="1554338" y="328863"/>
                  <a:pt x="2040466" y="652008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96297" y="1174565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Donor 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96297" y="269015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Donor 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20097" y="2133600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20097" y="3516868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20097" y="5040868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25794" y="3886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Donor 3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5973097" y="2138516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973097" y="3505200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73097" y="5040868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973097" y="1174565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Donor 1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973097" y="269015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Donor 2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896897" y="2133600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896897" y="3516868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896897" y="5040868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002594" y="3886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Donor 3</a:t>
            </a:r>
            <a:endParaRPr lang="en-US" dirty="0"/>
          </a:p>
        </p:txBody>
      </p:sp>
      <p:sp>
        <p:nvSpPr>
          <p:cNvPr id="30" name="Freeform 29"/>
          <p:cNvSpPr/>
          <p:nvPr/>
        </p:nvSpPr>
        <p:spPr>
          <a:xfrm>
            <a:off x="5986349" y="1709530"/>
            <a:ext cx="2007705" cy="397566"/>
          </a:xfrm>
          <a:custGeom>
            <a:avLst/>
            <a:gdLst>
              <a:gd name="connsiteX0" fmla="*/ 0 w 2007705"/>
              <a:gd name="connsiteY0" fmla="*/ 397566 h 397566"/>
              <a:gd name="connsiteX1" fmla="*/ 894522 w 2007705"/>
              <a:gd name="connsiteY1" fmla="*/ 0 h 397566"/>
              <a:gd name="connsiteX2" fmla="*/ 2007705 w 2007705"/>
              <a:gd name="connsiteY2" fmla="*/ 397566 h 39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7705" h="397566">
                <a:moveTo>
                  <a:pt x="0" y="397566"/>
                </a:moveTo>
                <a:cubicBezTo>
                  <a:pt x="279952" y="198783"/>
                  <a:pt x="559905" y="0"/>
                  <a:pt x="894522" y="0"/>
                </a:cubicBezTo>
                <a:cubicBezTo>
                  <a:pt x="1229139" y="0"/>
                  <a:pt x="1618422" y="198783"/>
                  <a:pt x="2007705" y="397566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5973097" y="3107634"/>
            <a:ext cx="2007705" cy="397566"/>
          </a:xfrm>
          <a:custGeom>
            <a:avLst/>
            <a:gdLst>
              <a:gd name="connsiteX0" fmla="*/ 0 w 2007705"/>
              <a:gd name="connsiteY0" fmla="*/ 397566 h 397566"/>
              <a:gd name="connsiteX1" fmla="*/ 894522 w 2007705"/>
              <a:gd name="connsiteY1" fmla="*/ 0 h 397566"/>
              <a:gd name="connsiteX2" fmla="*/ 2007705 w 2007705"/>
              <a:gd name="connsiteY2" fmla="*/ 397566 h 39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7705" h="397566">
                <a:moveTo>
                  <a:pt x="0" y="397566"/>
                </a:moveTo>
                <a:cubicBezTo>
                  <a:pt x="279952" y="198783"/>
                  <a:pt x="559905" y="0"/>
                  <a:pt x="894522" y="0"/>
                </a:cubicBezTo>
                <a:cubicBezTo>
                  <a:pt x="1229139" y="0"/>
                  <a:pt x="1618422" y="198783"/>
                  <a:pt x="2007705" y="397566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5973097" y="4572000"/>
            <a:ext cx="2007705" cy="397566"/>
          </a:xfrm>
          <a:custGeom>
            <a:avLst/>
            <a:gdLst>
              <a:gd name="connsiteX0" fmla="*/ 0 w 2007705"/>
              <a:gd name="connsiteY0" fmla="*/ 397566 h 397566"/>
              <a:gd name="connsiteX1" fmla="*/ 894522 w 2007705"/>
              <a:gd name="connsiteY1" fmla="*/ 0 h 397566"/>
              <a:gd name="connsiteX2" fmla="*/ 2007705 w 2007705"/>
              <a:gd name="connsiteY2" fmla="*/ 397566 h 39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7705" h="397566">
                <a:moveTo>
                  <a:pt x="0" y="397566"/>
                </a:moveTo>
                <a:cubicBezTo>
                  <a:pt x="279952" y="198783"/>
                  <a:pt x="559905" y="0"/>
                  <a:pt x="894522" y="0"/>
                </a:cubicBezTo>
                <a:cubicBezTo>
                  <a:pt x="1229139" y="0"/>
                  <a:pt x="1618422" y="198783"/>
                  <a:pt x="2007705" y="397566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685800" y="1113710"/>
            <a:ext cx="3048000" cy="4677490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5410200" y="1037510"/>
            <a:ext cx="3048000" cy="4753690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-43070" y="5943601"/>
            <a:ext cx="4565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Genes  which have more plasticity/variability across donors.</a:t>
            </a:r>
            <a:endParaRPr lang="en-US" sz="2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522786" y="5943600"/>
            <a:ext cx="4565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Genes  which have uniform distributions across donors.</a:t>
            </a:r>
            <a:endParaRPr lang="en-US" sz="22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2455333" y="2133600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2438400" y="3516868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438400" y="5040868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7255933" y="5029200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Y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7239000" y="3505200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Y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7239000" y="2133600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Y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28600" y="115669"/>
            <a:ext cx="868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/>
              <a:t>Donor Plasticity:</a:t>
            </a:r>
            <a:r>
              <a:rPr lang="en-US" sz="2200" b="1" dirty="0" smtClean="0"/>
              <a:t> </a:t>
            </a:r>
            <a:r>
              <a:rPr lang="en-US" sz="2200" dirty="0" smtClean="0"/>
              <a:t>We </a:t>
            </a:r>
            <a:r>
              <a:rPr lang="en-US" sz="2200" dirty="0" smtClean="0"/>
              <a:t>would like to </a:t>
            </a:r>
            <a:r>
              <a:rPr lang="en-US" sz="2200" dirty="0" smtClean="0"/>
              <a:t>derive/borrow </a:t>
            </a:r>
            <a:r>
              <a:rPr lang="en-US" sz="2200" dirty="0" smtClean="0"/>
              <a:t>methods to determine genes that fall into the following two categories: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5225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693746" y="1956048"/>
            <a:ext cx="2104103" cy="614516"/>
          </a:xfrm>
          <a:custGeom>
            <a:avLst/>
            <a:gdLst>
              <a:gd name="connsiteX0" fmla="*/ 0 w 2403987"/>
              <a:gd name="connsiteY0" fmla="*/ 857092 h 901337"/>
              <a:gd name="connsiteX1" fmla="*/ 427703 w 2403987"/>
              <a:gd name="connsiteY1" fmla="*/ 252408 h 901337"/>
              <a:gd name="connsiteX2" fmla="*/ 1209368 w 2403987"/>
              <a:gd name="connsiteY2" fmla="*/ 665363 h 901337"/>
              <a:gd name="connsiteX3" fmla="*/ 1887793 w 2403987"/>
              <a:gd name="connsiteY3" fmla="*/ 1686 h 901337"/>
              <a:gd name="connsiteX4" fmla="*/ 2403987 w 2403987"/>
              <a:gd name="connsiteY4" fmla="*/ 901337 h 90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987" h="901337">
                <a:moveTo>
                  <a:pt x="0" y="857092"/>
                </a:moveTo>
                <a:cubicBezTo>
                  <a:pt x="113071" y="570727"/>
                  <a:pt x="226142" y="284363"/>
                  <a:pt x="427703" y="252408"/>
                </a:cubicBezTo>
                <a:cubicBezTo>
                  <a:pt x="629264" y="220453"/>
                  <a:pt x="966020" y="707150"/>
                  <a:pt x="1209368" y="665363"/>
                </a:cubicBezTo>
                <a:cubicBezTo>
                  <a:pt x="1452716" y="623576"/>
                  <a:pt x="1688690" y="-37643"/>
                  <a:pt x="1887793" y="1686"/>
                </a:cubicBezTo>
                <a:cubicBezTo>
                  <a:pt x="2086896" y="41015"/>
                  <a:pt x="2245441" y="471176"/>
                  <a:pt x="2403987" y="901337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64249" y="2570564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08265" y="1556792"/>
            <a:ext cx="1747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Donor </a:t>
            </a:r>
            <a:r>
              <a:rPr lang="en-US" b="1" dirty="0" smtClean="0"/>
              <a:t>1 + Mock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88049" y="2565648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395536" y="1412776"/>
            <a:ext cx="8352928" cy="4752528"/>
          </a:xfrm>
          <a:prstGeom prst="roundRect">
            <a:avLst>
              <a:gd name="adj" fmla="val 8220"/>
            </a:avLst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2023285" y="2565648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28600" y="115669"/>
            <a:ext cx="868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/>
              <a:t>Infection-specific Plasticity: </a:t>
            </a:r>
            <a:endParaRPr lang="en-US" sz="2200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3471982" y="2539178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 44"/>
          <p:cNvSpPr/>
          <p:nvPr/>
        </p:nvSpPr>
        <p:spPr>
          <a:xfrm>
            <a:off x="3488915" y="1988840"/>
            <a:ext cx="2057400" cy="550338"/>
          </a:xfrm>
          <a:custGeom>
            <a:avLst/>
            <a:gdLst>
              <a:gd name="connsiteX0" fmla="*/ 0 w 2057400"/>
              <a:gd name="connsiteY0" fmla="*/ 541872 h 550338"/>
              <a:gd name="connsiteX1" fmla="*/ 1363134 w 2057400"/>
              <a:gd name="connsiteY1" fmla="*/ 5 h 550338"/>
              <a:gd name="connsiteX2" fmla="*/ 2057400 w 2057400"/>
              <a:gd name="connsiteY2" fmla="*/ 550338 h 55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7400" h="550338">
                <a:moveTo>
                  <a:pt x="0" y="541872"/>
                </a:moveTo>
                <a:cubicBezTo>
                  <a:pt x="510117" y="270233"/>
                  <a:pt x="1020234" y="-1406"/>
                  <a:pt x="1363134" y="5"/>
                </a:cubicBezTo>
                <a:cubicBezTo>
                  <a:pt x="1706034" y="1416"/>
                  <a:pt x="1881717" y="275877"/>
                  <a:pt x="2057400" y="550338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3395782" y="2550846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4814085" y="2550846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6280294" y="2539178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reeform 48"/>
          <p:cNvSpPr/>
          <p:nvPr/>
        </p:nvSpPr>
        <p:spPr>
          <a:xfrm>
            <a:off x="6297227" y="1988840"/>
            <a:ext cx="2057400" cy="550338"/>
          </a:xfrm>
          <a:custGeom>
            <a:avLst/>
            <a:gdLst>
              <a:gd name="connsiteX0" fmla="*/ 0 w 2057400"/>
              <a:gd name="connsiteY0" fmla="*/ 541872 h 550338"/>
              <a:gd name="connsiteX1" fmla="*/ 1363134 w 2057400"/>
              <a:gd name="connsiteY1" fmla="*/ 5 h 550338"/>
              <a:gd name="connsiteX2" fmla="*/ 2057400 w 2057400"/>
              <a:gd name="connsiteY2" fmla="*/ 550338 h 55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7400" h="550338">
                <a:moveTo>
                  <a:pt x="0" y="541872"/>
                </a:moveTo>
                <a:cubicBezTo>
                  <a:pt x="510117" y="270233"/>
                  <a:pt x="1020234" y="-1406"/>
                  <a:pt x="1363134" y="5"/>
                </a:cubicBezTo>
                <a:cubicBezTo>
                  <a:pt x="1706034" y="1416"/>
                  <a:pt x="1881717" y="275877"/>
                  <a:pt x="2057400" y="550338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6204094" y="2550846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7622397" y="2550846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3707904" y="1556792"/>
            <a:ext cx="1747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Donor </a:t>
            </a:r>
            <a:r>
              <a:rPr lang="en-US" b="1" dirty="0" smtClean="0"/>
              <a:t>1 + BCG</a:t>
            </a:r>
            <a:endParaRPr lang="en-US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6228727" y="1556792"/>
            <a:ext cx="2159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Donor </a:t>
            </a:r>
            <a:r>
              <a:rPr lang="en-US" b="1" dirty="0" smtClean="0"/>
              <a:t>1 + Candida</a:t>
            </a:r>
            <a:endParaRPr lang="en-US" b="1" dirty="0"/>
          </a:p>
        </p:txBody>
      </p:sp>
      <p:sp>
        <p:nvSpPr>
          <p:cNvPr id="54" name="Freeform 53"/>
          <p:cNvSpPr/>
          <p:nvPr/>
        </p:nvSpPr>
        <p:spPr>
          <a:xfrm>
            <a:off x="717257" y="3458180"/>
            <a:ext cx="2104103" cy="614516"/>
          </a:xfrm>
          <a:custGeom>
            <a:avLst/>
            <a:gdLst>
              <a:gd name="connsiteX0" fmla="*/ 0 w 2403987"/>
              <a:gd name="connsiteY0" fmla="*/ 857092 h 901337"/>
              <a:gd name="connsiteX1" fmla="*/ 427703 w 2403987"/>
              <a:gd name="connsiteY1" fmla="*/ 252408 h 901337"/>
              <a:gd name="connsiteX2" fmla="*/ 1209368 w 2403987"/>
              <a:gd name="connsiteY2" fmla="*/ 665363 h 901337"/>
              <a:gd name="connsiteX3" fmla="*/ 1887793 w 2403987"/>
              <a:gd name="connsiteY3" fmla="*/ 1686 h 901337"/>
              <a:gd name="connsiteX4" fmla="*/ 2403987 w 2403987"/>
              <a:gd name="connsiteY4" fmla="*/ 901337 h 90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987" h="901337">
                <a:moveTo>
                  <a:pt x="0" y="857092"/>
                </a:moveTo>
                <a:cubicBezTo>
                  <a:pt x="113071" y="570727"/>
                  <a:pt x="226142" y="284363"/>
                  <a:pt x="427703" y="252408"/>
                </a:cubicBezTo>
                <a:cubicBezTo>
                  <a:pt x="629264" y="220453"/>
                  <a:pt x="966020" y="707150"/>
                  <a:pt x="1209368" y="665363"/>
                </a:cubicBezTo>
                <a:cubicBezTo>
                  <a:pt x="1452716" y="623576"/>
                  <a:pt x="1688690" y="-37643"/>
                  <a:pt x="1887793" y="1686"/>
                </a:cubicBezTo>
                <a:cubicBezTo>
                  <a:pt x="2086896" y="41015"/>
                  <a:pt x="2245441" y="471176"/>
                  <a:pt x="2403987" y="901337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/>
          <p:nvPr/>
        </p:nvCxnSpPr>
        <p:spPr>
          <a:xfrm>
            <a:off x="687760" y="4072696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831776" y="3058924"/>
            <a:ext cx="1747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Donor </a:t>
            </a:r>
            <a:r>
              <a:rPr lang="en-US" b="1" dirty="0"/>
              <a:t>2</a:t>
            </a:r>
            <a:r>
              <a:rPr lang="en-US" b="1" dirty="0" smtClean="0"/>
              <a:t> + Mock</a:t>
            </a:r>
            <a:endParaRPr lang="en-US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611560" y="4067780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2046796" y="4067780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3495493" y="4041310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Freeform 59"/>
          <p:cNvSpPr/>
          <p:nvPr/>
        </p:nvSpPr>
        <p:spPr>
          <a:xfrm>
            <a:off x="3512426" y="3490972"/>
            <a:ext cx="2057400" cy="550338"/>
          </a:xfrm>
          <a:custGeom>
            <a:avLst/>
            <a:gdLst>
              <a:gd name="connsiteX0" fmla="*/ 0 w 2057400"/>
              <a:gd name="connsiteY0" fmla="*/ 541872 h 550338"/>
              <a:gd name="connsiteX1" fmla="*/ 1363134 w 2057400"/>
              <a:gd name="connsiteY1" fmla="*/ 5 h 550338"/>
              <a:gd name="connsiteX2" fmla="*/ 2057400 w 2057400"/>
              <a:gd name="connsiteY2" fmla="*/ 550338 h 55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7400" h="550338">
                <a:moveTo>
                  <a:pt x="0" y="541872"/>
                </a:moveTo>
                <a:cubicBezTo>
                  <a:pt x="510117" y="270233"/>
                  <a:pt x="1020234" y="-1406"/>
                  <a:pt x="1363134" y="5"/>
                </a:cubicBezTo>
                <a:cubicBezTo>
                  <a:pt x="1706034" y="1416"/>
                  <a:pt x="1881717" y="275877"/>
                  <a:pt x="2057400" y="550338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3419293" y="4052978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4837596" y="4052978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cxnSp>
        <p:nvCxnSpPr>
          <p:cNvPr id="63" name="Straight Connector 62"/>
          <p:cNvCxnSpPr/>
          <p:nvPr/>
        </p:nvCxnSpPr>
        <p:spPr>
          <a:xfrm>
            <a:off x="6303805" y="4041310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Freeform 63"/>
          <p:cNvSpPr/>
          <p:nvPr/>
        </p:nvSpPr>
        <p:spPr>
          <a:xfrm>
            <a:off x="6320738" y="3490972"/>
            <a:ext cx="2057400" cy="550338"/>
          </a:xfrm>
          <a:custGeom>
            <a:avLst/>
            <a:gdLst>
              <a:gd name="connsiteX0" fmla="*/ 0 w 2057400"/>
              <a:gd name="connsiteY0" fmla="*/ 541872 h 550338"/>
              <a:gd name="connsiteX1" fmla="*/ 1363134 w 2057400"/>
              <a:gd name="connsiteY1" fmla="*/ 5 h 550338"/>
              <a:gd name="connsiteX2" fmla="*/ 2057400 w 2057400"/>
              <a:gd name="connsiteY2" fmla="*/ 550338 h 55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7400" h="550338">
                <a:moveTo>
                  <a:pt x="0" y="541872"/>
                </a:moveTo>
                <a:cubicBezTo>
                  <a:pt x="510117" y="270233"/>
                  <a:pt x="1020234" y="-1406"/>
                  <a:pt x="1363134" y="5"/>
                </a:cubicBezTo>
                <a:cubicBezTo>
                  <a:pt x="1706034" y="1416"/>
                  <a:pt x="1881717" y="275877"/>
                  <a:pt x="2057400" y="550338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6227605" y="4052978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7645908" y="4052978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3731415" y="3058924"/>
            <a:ext cx="1747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Donor </a:t>
            </a:r>
            <a:r>
              <a:rPr lang="en-US" b="1" dirty="0" smtClean="0"/>
              <a:t>2 </a:t>
            </a:r>
            <a:r>
              <a:rPr lang="en-US" b="1" dirty="0" smtClean="0"/>
              <a:t>+ BCG</a:t>
            </a:r>
            <a:endParaRPr lang="en-US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6252238" y="3058924"/>
            <a:ext cx="2159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Donor </a:t>
            </a:r>
            <a:r>
              <a:rPr lang="en-US" b="1" dirty="0"/>
              <a:t>2</a:t>
            </a:r>
            <a:r>
              <a:rPr lang="en-US" b="1" dirty="0" smtClean="0"/>
              <a:t> + Candida</a:t>
            </a:r>
            <a:endParaRPr lang="en-US" b="1" dirty="0"/>
          </a:p>
        </p:txBody>
      </p:sp>
      <p:sp>
        <p:nvSpPr>
          <p:cNvPr id="69" name="Freeform 68"/>
          <p:cNvSpPr/>
          <p:nvPr/>
        </p:nvSpPr>
        <p:spPr>
          <a:xfrm>
            <a:off x="645249" y="5042356"/>
            <a:ext cx="2104103" cy="614516"/>
          </a:xfrm>
          <a:custGeom>
            <a:avLst/>
            <a:gdLst>
              <a:gd name="connsiteX0" fmla="*/ 0 w 2403987"/>
              <a:gd name="connsiteY0" fmla="*/ 857092 h 901337"/>
              <a:gd name="connsiteX1" fmla="*/ 427703 w 2403987"/>
              <a:gd name="connsiteY1" fmla="*/ 252408 h 901337"/>
              <a:gd name="connsiteX2" fmla="*/ 1209368 w 2403987"/>
              <a:gd name="connsiteY2" fmla="*/ 665363 h 901337"/>
              <a:gd name="connsiteX3" fmla="*/ 1887793 w 2403987"/>
              <a:gd name="connsiteY3" fmla="*/ 1686 h 901337"/>
              <a:gd name="connsiteX4" fmla="*/ 2403987 w 2403987"/>
              <a:gd name="connsiteY4" fmla="*/ 901337 h 90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987" h="901337">
                <a:moveTo>
                  <a:pt x="0" y="857092"/>
                </a:moveTo>
                <a:cubicBezTo>
                  <a:pt x="113071" y="570727"/>
                  <a:pt x="226142" y="284363"/>
                  <a:pt x="427703" y="252408"/>
                </a:cubicBezTo>
                <a:cubicBezTo>
                  <a:pt x="629264" y="220453"/>
                  <a:pt x="966020" y="707150"/>
                  <a:pt x="1209368" y="665363"/>
                </a:cubicBezTo>
                <a:cubicBezTo>
                  <a:pt x="1452716" y="623576"/>
                  <a:pt x="1688690" y="-37643"/>
                  <a:pt x="1887793" y="1686"/>
                </a:cubicBezTo>
                <a:cubicBezTo>
                  <a:pt x="2086896" y="41015"/>
                  <a:pt x="2245441" y="471176"/>
                  <a:pt x="2403987" y="901337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615752" y="5656872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59768" y="4643100"/>
            <a:ext cx="1747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Donor </a:t>
            </a:r>
            <a:r>
              <a:rPr lang="en-US" b="1" dirty="0"/>
              <a:t>3</a:t>
            </a:r>
            <a:r>
              <a:rPr lang="en-US" b="1" dirty="0" smtClean="0"/>
              <a:t> + Mock</a:t>
            </a:r>
            <a:endParaRPr lang="en-US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539552" y="5651956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1974788" y="5651956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cxnSp>
        <p:nvCxnSpPr>
          <p:cNvPr id="74" name="Straight Connector 73"/>
          <p:cNvCxnSpPr/>
          <p:nvPr/>
        </p:nvCxnSpPr>
        <p:spPr>
          <a:xfrm>
            <a:off x="3423485" y="5625486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Freeform 74"/>
          <p:cNvSpPr/>
          <p:nvPr/>
        </p:nvSpPr>
        <p:spPr>
          <a:xfrm>
            <a:off x="3440418" y="5075148"/>
            <a:ext cx="2057400" cy="550338"/>
          </a:xfrm>
          <a:custGeom>
            <a:avLst/>
            <a:gdLst>
              <a:gd name="connsiteX0" fmla="*/ 0 w 2057400"/>
              <a:gd name="connsiteY0" fmla="*/ 541872 h 550338"/>
              <a:gd name="connsiteX1" fmla="*/ 1363134 w 2057400"/>
              <a:gd name="connsiteY1" fmla="*/ 5 h 550338"/>
              <a:gd name="connsiteX2" fmla="*/ 2057400 w 2057400"/>
              <a:gd name="connsiteY2" fmla="*/ 550338 h 55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7400" h="550338">
                <a:moveTo>
                  <a:pt x="0" y="541872"/>
                </a:moveTo>
                <a:cubicBezTo>
                  <a:pt x="510117" y="270233"/>
                  <a:pt x="1020234" y="-1406"/>
                  <a:pt x="1363134" y="5"/>
                </a:cubicBezTo>
                <a:cubicBezTo>
                  <a:pt x="1706034" y="1416"/>
                  <a:pt x="1881717" y="275877"/>
                  <a:pt x="2057400" y="550338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3347285" y="5637154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4765588" y="5637154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cxnSp>
        <p:nvCxnSpPr>
          <p:cNvPr id="78" name="Straight Connector 77"/>
          <p:cNvCxnSpPr/>
          <p:nvPr/>
        </p:nvCxnSpPr>
        <p:spPr>
          <a:xfrm>
            <a:off x="6231797" y="5625486"/>
            <a:ext cx="21041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Freeform 78"/>
          <p:cNvSpPr/>
          <p:nvPr/>
        </p:nvSpPr>
        <p:spPr>
          <a:xfrm>
            <a:off x="6248730" y="5075148"/>
            <a:ext cx="2057400" cy="550338"/>
          </a:xfrm>
          <a:custGeom>
            <a:avLst/>
            <a:gdLst>
              <a:gd name="connsiteX0" fmla="*/ 0 w 2057400"/>
              <a:gd name="connsiteY0" fmla="*/ 541872 h 550338"/>
              <a:gd name="connsiteX1" fmla="*/ 1363134 w 2057400"/>
              <a:gd name="connsiteY1" fmla="*/ 5 h 550338"/>
              <a:gd name="connsiteX2" fmla="*/ 2057400 w 2057400"/>
              <a:gd name="connsiteY2" fmla="*/ 550338 h 55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7400" h="550338">
                <a:moveTo>
                  <a:pt x="0" y="541872"/>
                </a:moveTo>
                <a:cubicBezTo>
                  <a:pt x="510117" y="270233"/>
                  <a:pt x="1020234" y="-1406"/>
                  <a:pt x="1363134" y="5"/>
                </a:cubicBezTo>
                <a:cubicBezTo>
                  <a:pt x="1706034" y="1416"/>
                  <a:pt x="1881717" y="275877"/>
                  <a:pt x="2057400" y="550338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6155597" y="5637154"/>
            <a:ext cx="516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5’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7573900" y="5637154"/>
            <a:ext cx="112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 x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3659407" y="4643100"/>
            <a:ext cx="1747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Donor </a:t>
            </a:r>
            <a:r>
              <a:rPr lang="en-US" b="1" dirty="0" smtClean="0"/>
              <a:t>3 + BCG</a:t>
            </a:r>
            <a:endParaRPr lang="en-US" b="1" dirty="0"/>
          </a:p>
        </p:txBody>
      </p:sp>
      <p:sp>
        <p:nvSpPr>
          <p:cNvPr id="83" name="TextBox 82"/>
          <p:cNvSpPr txBox="1"/>
          <p:nvPr/>
        </p:nvSpPr>
        <p:spPr>
          <a:xfrm>
            <a:off x="6180230" y="4643100"/>
            <a:ext cx="2159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Donor </a:t>
            </a:r>
            <a:r>
              <a:rPr lang="en-US" b="1" dirty="0" smtClean="0"/>
              <a:t>3 + Candida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313491" y="546556"/>
            <a:ext cx="79422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Genes whose promoter shapes change based on condition, consistently through the population.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5627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990600" y="1634430"/>
            <a:ext cx="7162799" cy="2057400"/>
          </a:xfrm>
          <a:custGeom>
            <a:avLst/>
            <a:gdLst>
              <a:gd name="connsiteX0" fmla="*/ 0 w 5963478"/>
              <a:gd name="connsiteY0" fmla="*/ 1690972 h 1929511"/>
              <a:gd name="connsiteX1" fmla="*/ 2862470 w 5963478"/>
              <a:gd name="connsiteY1" fmla="*/ 1320 h 1929511"/>
              <a:gd name="connsiteX2" fmla="*/ 5963478 w 5963478"/>
              <a:gd name="connsiteY2" fmla="*/ 1929511 h 192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63478" h="1929511">
                <a:moveTo>
                  <a:pt x="0" y="1690972"/>
                </a:moveTo>
                <a:cubicBezTo>
                  <a:pt x="934278" y="826268"/>
                  <a:pt x="1868557" y="-38436"/>
                  <a:pt x="2862470" y="1320"/>
                </a:cubicBezTo>
                <a:cubicBezTo>
                  <a:pt x="3856383" y="41076"/>
                  <a:pt x="4909930" y="985293"/>
                  <a:pt x="5963478" y="1929511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414591" y="369183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cell surface</a:t>
            </a:r>
            <a:endParaRPr lang="en-US" dirty="0"/>
          </a:p>
        </p:txBody>
      </p:sp>
      <p:sp>
        <p:nvSpPr>
          <p:cNvPr id="7" name="Isosceles Triangle 6"/>
          <p:cNvSpPr/>
          <p:nvPr/>
        </p:nvSpPr>
        <p:spPr>
          <a:xfrm rot="1494147">
            <a:off x="1441866" y="2029081"/>
            <a:ext cx="990600" cy="914400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886200" y="1329630"/>
            <a:ext cx="1219200" cy="762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-Shape 8"/>
          <p:cNvSpPr/>
          <p:nvPr/>
        </p:nvSpPr>
        <p:spPr>
          <a:xfrm rot="2036540">
            <a:off x="6706109" y="2103721"/>
            <a:ext cx="785191" cy="1246502"/>
          </a:xfrm>
          <a:prstGeom prst="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871319" y="3743532"/>
            <a:ext cx="762000" cy="80593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114800" y="5447003"/>
            <a:ext cx="762000" cy="80593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stCxn id="7" idx="4"/>
            <a:endCxn id="11" idx="1"/>
          </p:cNvCxnSpPr>
          <p:nvPr/>
        </p:nvCxnSpPr>
        <p:spPr>
          <a:xfrm>
            <a:off x="2193901" y="3109532"/>
            <a:ext cx="789010" cy="75202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114800" y="3158430"/>
            <a:ext cx="762000" cy="80593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555862" y="4175092"/>
            <a:ext cx="762000" cy="80593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>
            <a:stCxn id="16" idx="4"/>
            <a:endCxn id="12" idx="0"/>
          </p:cNvCxnSpPr>
          <p:nvPr/>
        </p:nvCxnSpPr>
        <p:spPr>
          <a:xfrm>
            <a:off x="4495800" y="3964364"/>
            <a:ext cx="0" cy="148263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8" idx="2"/>
            <a:endCxn id="16" idx="0"/>
          </p:cNvCxnSpPr>
          <p:nvPr/>
        </p:nvCxnSpPr>
        <p:spPr>
          <a:xfrm>
            <a:off x="4495800" y="2091630"/>
            <a:ext cx="0" cy="1066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9" idx="1"/>
            <a:endCxn id="17" idx="7"/>
          </p:cNvCxnSpPr>
          <p:nvPr/>
        </p:nvCxnSpPr>
        <p:spPr>
          <a:xfrm flipH="1">
            <a:off x="6206270" y="3244021"/>
            <a:ext cx="544438" cy="104909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12" idx="1"/>
          </p:cNvCxnSpPr>
          <p:nvPr/>
        </p:nvCxnSpPr>
        <p:spPr>
          <a:xfrm>
            <a:off x="3569259" y="4549889"/>
            <a:ext cx="657133" cy="10151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1556166" y="4685733"/>
            <a:ext cx="762000" cy="80593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Arrow Connector 37"/>
          <p:cNvCxnSpPr>
            <a:endCxn id="36" idx="0"/>
          </p:cNvCxnSpPr>
          <p:nvPr/>
        </p:nvCxnSpPr>
        <p:spPr>
          <a:xfrm>
            <a:off x="1937166" y="3109532"/>
            <a:ext cx="0" cy="15762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5555862" y="5747266"/>
            <a:ext cx="762000" cy="80593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/>
          <p:cNvCxnSpPr>
            <a:stCxn id="36" idx="5"/>
            <a:endCxn id="12" idx="2"/>
          </p:cNvCxnSpPr>
          <p:nvPr/>
        </p:nvCxnSpPr>
        <p:spPr>
          <a:xfrm>
            <a:off x="2206574" y="5373641"/>
            <a:ext cx="1908226" cy="47632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7" idx="4"/>
            <a:endCxn id="43" idx="0"/>
          </p:cNvCxnSpPr>
          <p:nvPr/>
        </p:nvCxnSpPr>
        <p:spPr>
          <a:xfrm>
            <a:off x="5936862" y="4981026"/>
            <a:ext cx="0" cy="7662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04799" y="228600"/>
            <a:ext cx="855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Question:</a:t>
            </a:r>
            <a:r>
              <a:rPr lang="en-US" dirty="0" smtClean="0"/>
              <a:t> are genes with more </a:t>
            </a:r>
            <a:r>
              <a:rPr lang="en-US" dirty="0" smtClean="0"/>
              <a:t>transcriptional</a:t>
            </a:r>
            <a:r>
              <a:rPr lang="en-US" dirty="0" smtClean="0"/>
              <a:t> </a:t>
            </a:r>
            <a:r>
              <a:rPr lang="en-US" dirty="0" smtClean="0"/>
              <a:t>plasticity </a:t>
            </a:r>
            <a:r>
              <a:rPr lang="en-US" dirty="0" smtClean="0"/>
              <a:t>more </a:t>
            </a:r>
            <a:r>
              <a:rPr lang="en-US" dirty="0" smtClean="0"/>
              <a:t>likely to occur at points in the signaling pathways that confer regulatory roles in buffering noise? 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7010400" y="149369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Receptor C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5181600" y="1066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Receptor B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746101" y="152596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Receptor A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381001" y="6107668"/>
            <a:ext cx="373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underlying gene regulatory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50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3400" dirty="0" smtClean="0"/>
              <a:t>Assessing the coverage of CAGE tags falling within </a:t>
            </a:r>
            <a:r>
              <a:rPr lang="en-AU" sz="3400" dirty="0" err="1" smtClean="0"/>
              <a:t>Gencode</a:t>
            </a:r>
            <a:r>
              <a:rPr lang="en-AU" sz="3400" dirty="0" smtClean="0"/>
              <a:t>-defined transcript regions</a:t>
            </a:r>
            <a:endParaRPr lang="en-US" sz="3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14642"/>
            <a:ext cx="8928992" cy="3714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448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3400" dirty="0" smtClean="0"/>
              <a:t>Assessing the coverage of CAGE tags falling within </a:t>
            </a:r>
            <a:r>
              <a:rPr lang="en-AU" sz="3400" dirty="0" err="1" smtClean="0"/>
              <a:t>Gencode</a:t>
            </a:r>
            <a:r>
              <a:rPr lang="en-AU" sz="3400" dirty="0" smtClean="0"/>
              <a:t>-defined transcript regions</a:t>
            </a:r>
            <a:endParaRPr lang="en-US" sz="3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2029832"/>
            <a:ext cx="8892480" cy="369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87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Some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For </a:t>
            </a:r>
            <a:r>
              <a:rPr lang="en-AU" dirty="0" smtClean="0"/>
              <a:t>mock-control samples, </a:t>
            </a:r>
            <a:r>
              <a:rPr lang="en-AU" dirty="0" smtClean="0"/>
              <a:t>donors 2 and 3 have 18192 gene regions that have at least 50 CAGE tags mapped. </a:t>
            </a:r>
          </a:p>
          <a:p>
            <a:r>
              <a:rPr lang="en-AU" dirty="0" smtClean="0"/>
              <a:t>For the Candida </a:t>
            </a:r>
            <a:r>
              <a:rPr lang="en-AU" dirty="0" smtClean="0"/>
              <a:t>infection, </a:t>
            </a:r>
            <a:r>
              <a:rPr lang="en-AU" dirty="0" smtClean="0"/>
              <a:t>donors </a:t>
            </a:r>
            <a:r>
              <a:rPr lang="en-AU" dirty="0" smtClean="0"/>
              <a:t>2 and 3 have 9090 gene regions. </a:t>
            </a:r>
          </a:p>
          <a:p>
            <a:r>
              <a:rPr lang="en-AU" dirty="0" smtClean="0"/>
              <a:t>There are 8384 gene regions that have at least 50 CAGE tags in both mock-control and Candida infection sets (donors 2 and 3).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19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800100"/>
            <a:ext cx="790575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458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spectrum </a:t>
            </a:r>
            <a:r>
              <a:rPr lang="en-US" dirty="0" smtClean="0"/>
              <a:t>spannin</a:t>
            </a:r>
            <a:r>
              <a:rPr lang="en-US" dirty="0" smtClean="0"/>
              <a:t>g consistent to non-consistent cluster shapes exists.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6" y="2154163"/>
            <a:ext cx="8961120" cy="3349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810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Some differences between mock and Candida </a:t>
            </a:r>
            <a:r>
              <a:rPr lang="en-AU" dirty="0" smtClean="0"/>
              <a:t>infection emerge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55576"/>
            <a:ext cx="878205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26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052" y="2781368"/>
            <a:ext cx="6614348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u="sng" dirty="0" smtClean="0"/>
              <a:t>MOCK Control</a:t>
            </a:r>
          </a:p>
          <a:p>
            <a:r>
              <a:rPr lang="en-AU" sz="2800" u="sng" dirty="0" smtClean="0"/>
              <a:t>KEGG Terms (Adjusted P-value &lt; 0.1)</a:t>
            </a:r>
            <a:endParaRPr lang="en-US" sz="2800" u="sng" dirty="0"/>
          </a:p>
        </p:txBody>
      </p:sp>
      <p:sp>
        <p:nvSpPr>
          <p:cNvPr id="6" name="Rectangle 5"/>
          <p:cNvSpPr/>
          <p:nvPr/>
        </p:nvSpPr>
        <p:spPr>
          <a:xfrm>
            <a:off x="467544" y="2134597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/>
              <a:t>hsa04010:MAPK signaling pathway (P = 0.071)</a:t>
            </a:r>
          </a:p>
          <a:p>
            <a:r>
              <a:rPr lang="en-AU" dirty="0" smtClean="0"/>
              <a:t>hsa04330:Notch signaling pathway (P = 0.099)</a:t>
            </a:r>
            <a:endParaRPr lang="en-AU" dirty="0"/>
          </a:p>
        </p:txBody>
      </p:sp>
      <p:sp>
        <p:nvSpPr>
          <p:cNvPr id="7" name="Rectangle 6"/>
          <p:cNvSpPr/>
          <p:nvPr/>
        </p:nvSpPr>
        <p:spPr>
          <a:xfrm>
            <a:off x="5076056" y="965627"/>
            <a:ext cx="37981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/>
              <a:t>hsa03010:Ribosome</a:t>
            </a:r>
          </a:p>
          <a:p>
            <a:pPr algn="r"/>
            <a:r>
              <a:rPr lang="en-US" dirty="0" smtClean="0"/>
              <a:t>hsa05012:Parkinson's disease</a:t>
            </a:r>
          </a:p>
          <a:p>
            <a:pPr algn="r"/>
            <a:r>
              <a:rPr lang="en-US" dirty="0" smtClean="0"/>
              <a:t>hsa00190:Oxidative phosphorylation</a:t>
            </a:r>
          </a:p>
          <a:p>
            <a:pPr algn="r"/>
            <a:r>
              <a:rPr lang="en-US" dirty="0" smtClean="0"/>
              <a:t>hsa05016:Huntington's disease</a:t>
            </a:r>
          </a:p>
          <a:p>
            <a:pPr algn="r"/>
            <a:r>
              <a:rPr lang="en-US" dirty="0" smtClean="0"/>
              <a:t>hsa05010:Alzheimer's disease</a:t>
            </a:r>
          </a:p>
          <a:p>
            <a:pPr algn="r"/>
            <a:r>
              <a:rPr lang="en-US" dirty="0" smtClean="0"/>
              <a:t>hsa04260:Cardiac muscle contraction</a:t>
            </a:r>
          </a:p>
          <a:p>
            <a:pPr algn="r"/>
            <a:r>
              <a:rPr lang="en-US" dirty="0" smtClean="0"/>
              <a:t>hsa03050:Proteasome</a:t>
            </a:r>
            <a:endParaRPr lang="en-US" dirty="0"/>
          </a:p>
        </p:txBody>
      </p:sp>
      <p:sp>
        <p:nvSpPr>
          <p:cNvPr id="2" name="Down Arrow 1"/>
          <p:cNvSpPr/>
          <p:nvPr/>
        </p:nvSpPr>
        <p:spPr>
          <a:xfrm>
            <a:off x="2411760" y="3334926"/>
            <a:ext cx="432048" cy="17144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6732240" y="3334926"/>
            <a:ext cx="432048" cy="18222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4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001000" cy="1143000"/>
          </a:xfrm>
        </p:spPr>
        <p:txBody>
          <a:bodyPr>
            <a:normAutofit/>
          </a:bodyPr>
          <a:lstStyle/>
          <a:p>
            <a:r>
              <a:rPr lang="en-AU" sz="3800" b="1" dirty="0" smtClean="0"/>
              <a:t>Promoter Usage is </a:t>
            </a:r>
            <a:r>
              <a:rPr lang="en-AU" sz="3800" b="1" dirty="0" smtClean="0"/>
              <a:t>Dynamic</a:t>
            </a:r>
            <a:endParaRPr lang="en-US" sz="3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517883"/>
            <a:ext cx="842493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400" dirty="0" smtClean="0"/>
              <a:t>FANTOM4 demonstrated how promoter activation is dynamically regulated during differentiation of the THP-1 cell line.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622802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/>
              <a:t>The FANTOM Consortium &amp; the RIKEN OSC, Nature Genetics (2009).</a:t>
            </a:r>
            <a:endParaRPr lang="en-US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070701"/>
            <a:ext cx="3312368" cy="2300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68741"/>
            <a:ext cx="284797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 rot="16200000">
            <a:off x="-216532" y="4062425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 smtClean="0"/>
              <a:t>Time</a:t>
            </a:r>
            <a:endParaRPr lang="en-US" sz="2000" b="1" dirty="0"/>
          </a:p>
        </p:txBody>
      </p:sp>
      <p:sp>
        <p:nvSpPr>
          <p:cNvPr id="9" name="Down Arrow 8"/>
          <p:cNvSpPr/>
          <p:nvPr/>
        </p:nvSpPr>
        <p:spPr>
          <a:xfrm>
            <a:off x="436186" y="3722420"/>
            <a:ext cx="247382" cy="108012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3923928" y="4040942"/>
            <a:ext cx="1422376" cy="221538"/>
          </a:xfrm>
          <a:prstGeom prst="rightArrow">
            <a:avLst>
              <a:gd name="adj1" fmla="val 50000"/>
              <a:gd name="adj2" fmla="val 105396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059832" y="4798893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i="1" dirty="0" smtClean="0"/>
              <a:t>Infer a subset of critical regulatory relationships.</a:t>
            </a:r>
            <a:endParaRPr lang="en-US" sz="2000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23928" y="2852936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 smtClean="0"/>
              <a:t>+ MARA</a:t>
            </a:r>
          </a:p>
          <a:p>
            <a:r>
              <a:rPr lang="en-AU" sz="2000" b="1" dirty="0" smtClean="0"/>
              <a:t>+ JASPAR</a:t>
            </a:r>
          </a:p>
          <a:p>
            <a:r>
              <a:rPr lang="en-AU" sz="2000" b="1" dirty="0" smtClean="0"/>
              <a:t>+ TRANSFAC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2968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25384"/>
            <a:ext cx="6614348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u="sng" dirty="0" smtClean="0"/>
              <a:t>Candida Infection</a:t>
            </a:r>
          </a:p>
          <a:p>
            <a:r>
              <a:rPr lang="en-AU" sz="2800" u="sng" dirty="0" smtClean="0"/>
              <a:t>KEGG Terms (Adjusted P-value &lt; 0.1)</a:t>
            </a:r>
            <a:endParaRPr lang="en-US" sz="2800" u="sng" dirty="0"/>
          </a:p>
        </p:txBody>
      </p:sp>
      <p:sp>
        <p:nvSpPr>
          <p:cNvPr id="6" name="Rectangle 5"/>
          <p:cNvSpPr/>
          <p:nvPr/>
        </p:nvSpPr>
        <p:spPr>
          <a:xfrm>
            <a:off x="395536" y="2636912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/>
              <a:t>No significant results.</a:t>
            </a:r>
            <a:endParaRPr lang="en-AU" dirty="0"/>
          </a:p>
        </p:txBody>
      </p:sp>
      <p:sp>
        <p:nvSpPr>
          <p:cNvPr id="7" name="Rectangle 6"/>
          <p:cNvSpPr/>
          <p:nvPr/>
        </p:nvSpPr>
        <p:spPr>
          <a:xfrm>
            <a:off x="5220072" y="1052736"/>
            <a:ext cx="3528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/>
              <a:t>hsa03010:Ribosome (P = 7.5E-29)</a:t>
            </a:r>
          </a:p>
          <a:p>
            <a:pPr algn="r"/>
            <a:r>
              <a:rPr lang="en-US" dirty="0" smtClean="0"/>
              <a:t>hsa00190:Oxidative phosphorylation</a:t>
            </a:r>
          </a:p>
          <a:p>
            <a:pPr algn="r"/>
            <a:r>
              <a:rPr lang="en-US" dirty="0" smtClean="0"/>
              <a:t>hsa05012:Parkinson's disease</a:t>
            </a:r>
          </a:p>
          <a:p>
            <a:pPr algn="r"/>
            <a:r>
              <a:rPr lang="en-US" dirty="0" smtClean="0"/>
              <a:t>hsa05016:Huntington's disease</a:t>
            </a:r>
          </a:p>
          <a:p>
            <a:pPr algn="r"/>
            <a:r>
              <a:rPr lang="en-US" dirty="0" smtClean="0"/>
              <a:t>hsa05010:Alzheimer's disease</a:t>
            </a:r>
          </a:p>
          <a:p>
            <a:pPr algn="r"/>
            <a:r>
              <a:rPr lang="en-US" dirty="0" smtClean="0"/>
              <a:t>hsa05130:Pathogenic Escherichia coli infection</a:t>
            </a:r>
          </a:p>
          <a:p>
            <a:pPr algn="r"/>
            <a:r>
              <a:rPr lang="en-US" dirty="0" smtClean="0"/>
              <a:t>hsa03050:Proteasome</a:t>
            </a:r>
          </a:p>
          <a:p>
            <a:pPr algn="r"/>
            <a:r>
              <a:rPr lang="en-US" dirty="0" smtClean="0"/>
              <a:t>hsa04260:Cardiac muscle contraction</a:t>
            </a:r>
          </a:p>
          <a:p>
            <a:pPr algn="r"/>
            <a:r>
              <a:rPr lang="en-AU" dirty="0" smtClean="0"/>
              <a:t>(P = 0.091)</a:t>
            </a:r>
            <a:endParaRPr lang="en-US" dirty="0" smtClean="0"/>
          </a:p>
        </p:txBody>
      </p:sp>
      <p:sp>
        <p:nvSpPr>
          <p:cNvPr id="8" name="Down Arrow 7"/>
          <p:cNvSpPr/>
          <p:nvPr/>
        </p:nvSpPr>
        <p:spPr>
          <a:xfrm>
            <a:off x="1763688" y="3334926"/>
            <a:ext cx="432048" cy="17144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6444208" y="4005064"/>
            <a:ext cx="432048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1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Sanity Checking Our Metric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12776"/>
            <a:ext cx="7992888" cy="6089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ENST00000311111 </a:t>
            </a:r>
            <a:r>
              <a:rPr lang="en-US" sz="2400" dirty="0" smtClean="0"/>
              <a:t>(ribosomal protein L38) is our most highly-correlated gene in the Ribosome pathway.</a:t>
            </a:r>
            <a:endParaRPr lang="en-US" sz="24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7" y="2310824"/>
            <a:ext cx="8892479" cy="295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00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2310823"/>
            <a:ext cx="8892480" cy="2956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064896" cy="16561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Similarly, in the other direction…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ENST00000422149 (MAPK kinase </a:t>
            </a:r>
            <a:r>
              <a:rPr lang="en-US" sz="2400" dirty="0" err="1" smtClean="0"/>
              <a:t>kinase</a:t>
            </a:r>
            <a:r>
              <a:rPr lang="en-US" sz="2400" dirty="0" smtClean="0"/>
              <a:t> MLT) is our most negatively-correlated gene in the MAPK pathway.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8885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We need to collect more donors to be able to make stronger statements about “donor”-plasticity. </a:t>
            </a:r>
          </a:p>
          <a:p>
            <a:r>
              <a:rPr lang="en-US" sz="2400" dirty="0" smtClean="0"/>
              <a:t>More robust statistical methods likely exist to pick up donor-specific, infection-specific changes in promoter shapes. </a:t>
            </a:r>
          </a:p>
          <a:p>
            <a:r>
              <a:rPr lang="en-US" sz="2400" dirty="0" smtClean="0"/>
              <a:t>Interpretations of plasticity in the context of functional and regulatory consequences will involve integration with network models.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2048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455985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Bitmap Image" r:id="rId3" imgW="7438095" imgH="5780952" progId="Paint.Picture">
                  <p:embed/>
                </p:oleObj>
              </mc:Choice>
              <mc:Fallback>
                <p:oleObj name="Bitmap Image" r:id="rId3" imgW="7438095" imgH="5780952" progId="Paint.Picture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DEDFC"/>
                          </a:clrFrom>
                          <a:clrTo>
                            <a:srgbClr val="FDEDFC">
                              <a:alpha val="0"/>
                            </a:srgbClr>
                          </a:clrTo>
                        </a:clrChange>
                        <a:lum bright="42000" contrast="-5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Acknowledgements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2776"/>
            <a:ext cx="3322712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2800" b="1" u="sng" dirty="0" smtClean="0"/>
              <a:t>AIBN</a:t>
            </a:r>
          </a:p>
          <a:p>
            <a:pPr marL="0" indent="0">
              <a:buNone/>
            </a:pPr>
            <a:r>
              <a:rPr lang="en-AU" sz="2800" dirty="0" smtClean="0"/>
              <a:t>Anthony </a:t>
            </a:r>
            <a:r>
              <a:rPr lang="en-AU" sz="2800" dirty="0" err="1" smtClean="0"/>
              <a:t>Beckhouse</a:t>
            </a:r>
            <a:endParaRPr lang="en-AU" sz="2800" dirty="0" smtClean="0"/>
          </a:p>
          <a:p>
            <a:pPr marL="0" indent="0">
              <a:buNone/>
            </a:pPr>
            <a:r>
              <a:rPr lang="en-AU" sz="2800" dirty="0" smtClean="0"/>
              <a:t>Christine Wells</a:t>
            </a:r>
          </a:p>
          <a:p>
            <a:pPr marL="0" indent="0">
              <a:buNone/>
            </a:pPr>
            <a:r>
              <a:rPr lang="en-AU" sz="2800" dirty="0" smtClean="0"/>
              <a:t>Kelly Hitchens</a:t>
            </a:r>
          </a:p>
          <a:p>
            <a:pPr marL="0" indent="0">
              <a:buNone/>
            </a:pPr>
            <a:r>
              <a:rPr lang="en-AU" sz="2800" dirty="0" err="1" smtClean="0"/>
              <a:t>Dipti</a:t>
            </a:r>
            <a:r>
              <a:rPr lang="en-AU" sz="2800" dirty="0" smtClean="0"/>
              <a:t> </a:t>
            </a:r>
            <a:r>
              <a:rPr lang="en-AU" sz="2800" dirty="0" err="1" smtClean="0"/>
              <a:t>Vijayan</a:t>
            </a:r>
            <a:endParaRPr lang="en-AU" sz="2800" dirty="0" smtClean="0"/>
          </a:p>
          <a:p>
            <a:pPr marL="0" indent="0">
              <a:buNone/>
            </a:pPr>
            <a:endParaRPr lang="en-AU" sz="1800" dirty="0"/>
          </a:p>
          <a:p>
            <a:pPr marL="0" indent="0">
              <a:buNone/>
            </a:pPr>
            <a:r>
              <a:rPr lang="en-AU" sz="2800" b="1" u="sng" dirty="0" smtClean="0"/>
              <a:t>RIKEN OSC </a:t>
            </a:r>
          </a:p>
          <a:p>
            <a:pPr marL="0" indent="0">
              <a:buNone/>
            </a:pPr>
            <a:r>
              <a:rPr lang="en-AU" sz="2800" dirty="0" smtClean="0"/>
              <a:t>Al Forrest</a:t>
            </a:r>
          </a:p>
          <a:p>
            <a:pPr marL="0" indent="0">
              <a:buNone/>
            </a:pPr>
            <a:r>
              <a:rPr lang="en-AU" sz="2800" dirty="0" err="1" smtClean="0"/>
              <a:t>Hideya</a:t>
            </a:r>
            <a:r>
              <a:rPr lang="en-AU" sz="2800" dirty="0" smtClean="0"/>
              <a:t> </a:t>
            </a:r>
            <a:r>
              <a:rPr lang="en-AU" sz="2800" dirty="0" err="1" smtClean="0"/>
              <a:t>Kawaji</a:t>
            </a:r>
            <a:endParaRPr lang="en-AU" sz="2800" dirty="0" smtClean="0"/>
          </a:p>
          <a:p>
            <a:pPr marL="0" indent="0">
              <a:buNone/>
            </a:pPr>
            <a:r>
              <a:rPr lang="en-AU" sz="2800" dirty="0" err="1" smtClean="0"/>
              <a:t>Yoshihide</a:t>
            </a:r>
            <a:r>
              <a:rPr lang="en-AU" sz="2800" dirty="0" smtClean="0"/>
              <a:t> </a:t>
            </a:r>
            <a:r>
              <a:rPr lang="en-AU" sz="2800" dirty="0" err="1" smtClean="0"/>
              <a:t>Hayashizaki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628800"/>
            <a:ext cx="3600000" cy="54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14311" y="4365104"/>
            <a:ext cx="2952000" cy="829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076056" y="6235637"/>
            <a:ext cx="38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jessica.mar@einstein.yu.edu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3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16632"/>
            <a:ext cx="9011344" cy="1143000"/>
          </a:xfrm>
        </p:spPr>
        <p:txBody>
          <a:bodyPr>
            <a:normAutofit fontScale="90000"/>
          </a:bodyPr>
          <a:lstStyle/>
          <a:p>
            <a:r>
              <a:rPr lang="en-AU" sz="3800" b="1" dirty="0" smtClean="0"/>
              <a:t>Promoters </a:t>
            </a:r>
            <a:r>
              <a:rPr lang="en-AU" sz="3800" b="1" dirty="0" smtClean="0"/>
              <a:t>Have Different Classes </a:t>
            </a:r>
            <a:r>
              <a:rPr lang="en-AU" sz="3800" b="1" dirty="0" smtClean="0"/>
              <a:t>of Plasticity</a:t>
            </a:r>
            <a:endParaRPr lang="en-US" sz="3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637203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err="1" smtClean="0"/>
              <a:t>Carninci</a:t>
            </a:r>
            <a:r>
              <a:rPr lang="en-AU" b="1" dirty="0" smtClean="0"/>
              <a:t> P et al., Nature Genetics (2006).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220559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dirty="0" smtClean="0"/>
              <a:t>FANTOM3 </a:t>
            </a:r>
            <a:r>
              <a:rPr lang="en-AU" sz="2400" dirty="0" smtClean="0"/>
              <a:t>revealed </a:t>
            </a:r>
            <a:r>
              <a:rPr lang="en-AU" sz="2400" dirty="0" smtClean="0"/>
              <a:t>four dominant classes of promoter </a:t>
            </a:r>
            <a:r>
              <a:rPr lang="en-AU" sz="2400" dirty="0" smtClean="0"/>
              <a:t>shapes which have </a:t>
            </a:r>
            <a:r>
              <a:rPr lang="en-AU" sz="2400" dirty="0" smtClean="0"/>
              <a:t>different regulatory elements, sequence-based properties and </a:t>
            </a:r>
            <a:r>
              <a:rPr lang="en-AU" sz="2400" dirty="0" smtClean="0"/>
              <a:t>frequency in </a:t>
            </a:r>
            <a:r>
              <a:rPr lang="en-AU" sz="2400" dirty="0" smtClean="0"/>
              <a:t>the genome.</a:t>
            </a:r>
            <a:endParaRPr lang="en-US" sz="2400" dirty="0"/>
          </a:p>
        </p:txBody>
      </p:sp>
      <p:grpSp>
        <p:nvGrpSpPr>
          <p:cNvPr id="10" name="Group 9"/>
          <p:cNvGrpSpPr/>
          <p:nvPr/>
        </p:nvGrpSpPr>
        <p:grpSpPr>
          <a:xfrm>
            <a:off x="2551172" y="2492896"/>
            <a:ext cx="4037052" cy="3744416"/>
            <a:chOff x="1903100" y="2492896"/>
            <a:chExt cx="4037052" cy="3744416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100" y="2492896"/>
              <a:ext cx="4037052" cy="3744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2339752" y="2780928"/>
              <a:ext cx="30963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 dirty="0" smtClean="0"/>
                <a:t>Single Dominant Peak</a:t>
              </a:r>
              <a:endParaRPr lang="en-US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339752" y="3573016"/>
              <a:ext cx="309634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AU" b="1" dirty="0" smtClean="0"/>
                <a:t>Broad Shape</a:t>
              </a:r>
              <a:endParaRPr lang="en-US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411760" y="4500028"/>
              <a:ext cx="302433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AU" b="1" dirty="0" smtClean="0"/>
                <a:t>Multi-modal Peaks</a:t>
              </a:r>
              <a:endParaRPr lang="en-US" b="1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39752" y="5229200"/>
              <a:ext cx="309634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AU" b="1" dirty="0" smtClean="0"/>
                <a:t>Broad with Dominant Peak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2841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Plasticity in FANTOM 5</a:t>
            </a:r>
            <a:endParaRPr lang="en-US" b="1" dirty="0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75217"/>
            <a:ext cx="2586068" cy="2488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982" y="2346593"/>
            <a:ext cx="25717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1000" y="5589240"/>
            <a:ext cx="2217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i="1" dirty="0" smtClean="0"/>
              <a:t>HG19.chr1 - IL10</a:t>
            </a:r>
            <a:endParaRPr lang="en-US" sz="2000" b="1" i="1" dirty="0"/>
          </a:p>
        </p:txBody>
      </p:sp>
      <p:sp>
        <p:nvSpPr>
          <p:cNvPr id="8" name="Right Arrow 7"/>
          <p:cNvSpPr/>
          <p:nvPr/>
        </p:nvSpPr>
        <p:spPr>
          <a:xfrm flipH="1">
            <a:off x="1846904" y="5373216"/>
            <a:ext cx="2001906" cy="288032"/>
          </a:xfrm>
          <a:prstGeom prst="rightArrow">
            <a:avLst>
              <a:gd name="adj1" fmla="val 50000"/>
              <a:gd name="adj2" fmla="val 756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574" y="2556892"/>
            <a:ext cx="5524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624" y="3527673"/>
            <a:ext cx="5334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581128"/>
            <a:ext cx="5524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932040" y="278092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/>
              <a:t>Donor 1, Mock-Control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932040" y="370774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/>
              <a:t>Donor 2, Mock-Control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932040" y="478786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/>
              <a:t>Donor 3, Mock-Control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971600" y="1268760"/>
            <a:ext cx="7200800" cy="4824536"/>
          </a:xfrm>
          <a:prstGeom prst="roundRect">
            <a:avLst>
              <a:gd name="adj" fmla="val 5915"/>
            </a:avLst>
          </a:pr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15616" y="1412776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u="sng" dirty="0" smtClean="0"/>
              <a:t>Wells Lab Human Monocyte Infection Panel</a:t>
            </a:r>
          </a:p>
          <a:p>
            <a:pPr algn="ctr"/>
            <a:r>
              <a:rPr lang="en-AU" sz="2400" dirty="0" smtClean="0"/>
              <a:t>Donor-derived samples allow us to probe plasticity. 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7504" y="63720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 smtClean="0"/>
              <a:t>Anthony </a:t>
            </a:r>
            <a:r>
              <a:rPr lang="en-AU" b="1" dirty="0" err="1" smtClean="0"/>
              <a:t>Beckhouse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408552" y="5085184"/>
            <a:ext cx="91440" cy="914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408552" y="4993744"/>
            <a:ext cx="91440" cy="914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499992" y="5085184"/>
            <a:ext cx="91440" cy="914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99992" y="4993744"/>
            <a:ext cx="91440" cy="914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499992" y="5157192"/>
            <a:ext cx="91440" cy="914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408552" y="5157192"/>
            <a:ext cx="91440" cy="914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552568" y="4941168"/>
            <a:ext cx="91440" cy="914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480560" y="4941168"/>
            <a:ext cx="91440" cy="914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408552" y="4941168"/>
            <a:ext cx="91440" cy="914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355976" y="4941168"/>
            <a:ext cx="91440" cy="914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496" y="49473"/>
            <a:ext cx="3312368" cy="499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2445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4"/>
          <p:cNvSpPr>
            <a:spLocks noChangeArrowheads="1"/>
          </p:cNvSpPr>
          <p:nvPr/>
        </p:nvSpPr>
        <p:spPr bwMode="auto">
          <a:xfrm>
            <a:off x="942975" y="2390775"/>
            <a:ext cx="508000" cy="5651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71" name="Oval 5"/>
          <p:cNvSpPr>
            <a:spLocks noChangeArrowheads="1"/>
          </p:cNvSpPr>
          <p:nvPr/>
        </p:nvSpPr>
        <p:spPr bwMode="auto">
          <a:xfrm>
            <a:off x="515938" y="1831975"/>
            <a:ext cx="508000" cy="565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72" name="Oval 6"/>
          <p:cNvSpPr>
            <a:spLocks noChangeArrowheads="1"/>
          </p:cNvSpPr>
          <p:nvPr/>
        </p:nvSpPr>
        <p:spPr bwMode="auto">
          <a:xfrm>
            <a:off x="927100" y="3348037"/>
            <a:ext cx="508000" cy="565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73" name="Oval 7"/>
          <p:cNvSpPr>
            <a:spLocks noChangeArrowheads="1"/>
          </p:cNvSpPr>
          <p:nvPr/>
        </p:nvSpPr>
        <p:spPr bwMode="auto">
          <a:xfrm>
            <a:off x="1908175" y="3181350"/>
            <a:ext cx="508000" cy="5651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74" name="Oval 8"/>
          <p:cNvSpPr>
            <a:spLocks noChangeArrowheads="1"/>
          </p:cNvSpPr>
          <p:nvPr/>
        </p:nvSpPr>
        <p:spPr bwMode="auto">
          <a:xfrm>
            <a:off x="1408113" y="1665287"/>
            <a:ext cx="508000" cy="565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75" name="Oval 9"/>
          <p:cNvSpPr>
            <a:spLocks noChangeArrowheads="1"/>
          </p:cNvSpPr>
          <p:nvPr/>
        </p:nvSpPr>
        <p:spPr bwMode="auto">
          <a:xfrm>
            <a:off x="1239838" y="4010025"/>
            <a:ext cx="508000" cy="5651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76" name="Oval 10"/>
          <p:cNvSpPr>
            <a:spLocks noChangeArrowheads="1"/>
          </p:cNvSpPr>
          <p:nvPr/>
        </p:nvSpPr>
        <p:spPr bwMode="auto">
          <a:xfrm>
            <a:off x="2176463" y="4089400"/>
            <a:ext cx="508000" cy="565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77" name="Oval 11"/>
          <p:cNvSpPr>
            <a:spLocks noChangeArrowheads="1"/>
          </p:cNvSpPr>
          <p:nvPr/>
        </p:nvSpPr>
        <p:spPr bwMode="auto">
          <a:xfrm>
            <a:off x="2808288" y="3646487"/>
            <a:ext cx="508000" cy="565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78" name="Oval 12"/>
          <p:cNvSpPr>
            <a:spLocks noChangeArrowheads="1"/>
          </p:cNvSpPr>
          <p:nvPr/>
        </p:nvSpPr>
        <p:spPr bwMode="auto">
          <a:xfrm>
            <a:off x="2046288" y="2492375"/>
            <a:ext cx="508000" cy="565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79" name="Oval 13"/>
          <p:cNvSpPr>
            <a:spLocks noChangeArrowheads="1"/>
          </p:cNvSpPr>
          <p:nvPr/>
        </p:nvSpPr>
        <p:spPr bwMode="auto">
          <a:xfrm>
            <a:off x="2938463" y="2965450"/>
            <a:ext cx="508000" cy="565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80" name="Oval 14"/>
          <p:cNvSpPr>
            <a:spLocks noChangeArrowheads="1"/>
          </p:cNvSpPr>
          <p:nvPr/>
        </p:nvSpPr>
        <p:spPr bwMode="auto">
          <a:xfrm>
            <a:off x="2917825" y="2260600"/>
            <a:ext cx="508000" cy="565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81" name="Oval 15"/>
          <p:cNvSpPr>
            <a:spLocks noChangeArrowheads="1"/>
          </p:cNvSpPr>
          <p:nvPr/>
        </p:nvSpPr>
        <p:spPr bwMode="auto">
          <a:xfrm>
            <a:off x="2373313" y="1730375"/>
            <a:ext cx="508000" cy="565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82" name="Oval 16"/>
          <p:cNvSpPr>
            <a:spLocks noChangeArrowheads="1"/>
          </p:cNvSpPr>
          <p:nvPr/>
        </p:nvSpPr>
        <p:spPr bwMode="auto">
          <a:xfrm>
            <a:off x="3265488" y="1781175"/>
            <a:ext cx="508000" cy="565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83" name="Line 17"/>
          <p:cNvSpPr>
            <a:spLocks noChangeShapeType="1"/>
          </p:cNvSpPr>
          <p:nvPr/>
        </p:nvSpPr>
        <p:spPr bwMode="auto">
          <a:xfrm>
            <a:off x="4529138" y="1901825"/>
            <a:ext cx="0" cy="3119437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AU" dirty="0"/>
          </a:p>
        </p:txBody>
      </p:sp>
      <p:sp>
        <p:nvSpPr>
          <p:cNvPr id="7184" name="Oval 18"/>
          <p:cNvSpPr>
            <a:spLocks noChangeArrowheads="1"/>
          </p:cNvSpPr>
          <p:nvPr/>
        </p:nvSpPr>
        <p:spPr bwMode="auto">
          <a:xfrm>
            <a:off x="5348288" y="2917825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85" name="Oval 19"/>
          <p:cNvSpPr>
            <a:spLocks noChangeArrowheads="1"/>
          </p:cNvSpPr>
          <p:nvPr/>
        </p:nvSpPr>
        <p:spPr bwMode="auto">
          <a:xfrm>
            <a:off x="4921250" y="2359025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86" name="Oval 20"/>
          <p:cNvSpPr>
            <a:spLocks noChangeArrowheads="1"/>
          </p:cNvSpPr>
          <p:nvPr/>
        </p:nvSpPr>
        <p:spPr bwMode="auto">
          <a:xfrm>
            <a:off x="5332413" y="3875087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87" name="Oval 21"/>
          <p:cNvSpPr>
            <a:spLocks noChangeArrowheads="1"/>
          </p:cNvSpPr>
          <p:nvPr/>
        </p:nvSpPr>
        <p:spPr bwMode="auto">
          <a:xfrm>
            <a:off x="6313488" y="3708400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88" name="Oval 22"/>
          <p:cNvSpPr>
            <a:spLocks noChangeArrowheads="1"/>
          </p:cNvSpPr>
          <p:nvPr/>
        </p:nvSpPr>
        <p:spPr bwMode="auto">
          <a:xfrm>
            <a:off x="5813425" y="2192337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89" name="Oval 23"/>
          <p:cNvSpPr>
            <a:spLocks noChangeArrowheads="1"/>
          </p:cNvSpPr>
          <p:nvPr/>
        </p:nvSpPr>
        <p:spPr bwMode="auto">
          <a:xfrm>
            <a:off x="5645150" y="4537075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90" name="Oval 24"/>
          <p:cNvSpPr>
            <a:spLocks noChangeArrowheads="1"/>
          </p:cNvSpPr>
          <p:nvPr/>
        </p:nvSpPr>
        <p:spPr bwMode="auto">
          <a:xfrm>
            <a:off x="6581775" y="4616450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91" name="Oval 25"/>
          <p:cNvSpPr>
            <a:spLocks noChangeArrowheads="1"/>
          </p:cNvSpPr>
          <p:nvPr/>
        </p:nvSpPr>
        <p:spPr bwMode="auto">
          <a:xfrm>
            <a:off x="7213600" y="4173537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92" name="Oval 26"/>
          <p:cNvSpPr>
            <a:spLocks noChangeArrowheads="1"/>
          </p:cNvSpPr>
          <p:nvPr/>
        </p:nvSpPr>
        <p:spPr bwMode="auto">
          <a:xfrm>
            <a:off x="6451600" y="3019425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93" name="Oval 27"/>
          <p:cNvSpPr>
            <a:spLocks noChangeArrowheads="1"/>
          </p:cNvSpPr>
          <p:nvPr/>
        </p:nvSpPr>
        <p:spPr bwMode="auto">
          <a:xfrm>
            <a:off x="7343775" y="3492500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94" name="Oval 28"/>
          <p:cNvSpPr>
            <a:spLocks noChangeArrowheads="1"/>
          </p:cNvSpPr>
          <p:nvPr/>
        </p:nvSpPr>
        <p:spPr bwMode="auto">
          <a:xfrm>
            <a:off x="7323138" y="2787650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95" name="Oval 29"/>
          <p:cNvSpPr>
            <a:spLocks noChangeArrowheads="1"/>
          </p:cNvSpPr>
          <p:nvPr/>
        </p:nvSpPr>
        <p:spPr bwMode="auto">
          <a:xfrm>
            <a:off x="6778625" y="2257425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96" name="Oval 30"/>
          <p:cNvSpPr>
            <a:spLocks noChangeArrowheads="1"/>
          </p:cNvSpPr>
          <p:nvPr/>
        </p:nvSpPr>
        <p:spPr bwMode="auto">
          <a:xfrm>
            <a:off x="7670800" y="2308225"/>
            <a:ext cx="508000" cy="565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7198" name="Rectangle 32"/>
          <p:cNvSpPr>
            <a:spLocks noChangeArrowheads="1"/>
          </p:cNvSpPr>
          <p:nvPr/>
        </p:nvSpPr>
        <p:spPr bwMode="auto">
          <a:xfrm>
            <a:off x="228600" y="200561"/>
            <a:ext cx="879633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AU" sz="4000" b="1" dirty="0" smtClean="0"/>
              <a:t>Cell populations are inherently heterogeneous</a:t>
            </a:r>
            <a:endParaRPr lang="en-AU" sz="4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6200" y="5522893"/>
            <a:ext cx="893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 smtClean="0"/>
              <a:t>Variance in expression can be a surrogate measure which reflects this heterogeneity.</a:t>
            </a:r>
            <a:endParaRPr lang="en-AU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267370" y="6372036"/>
            <a:ext cx="1640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/>
              <a:t>Christine Wells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7361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979712" y="3573016"/>
            <a:ext cx="554461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596336" y="332737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smtClean="0"/>
              <a:t>RNA</a:t>
            </a:r>
            <a:endParaRPr lang="en-AU" sz="2400" b="1" dirty="0"/>
          </a:p>
        </p:txBody>
      </p:sp>
      <p:sp>
        <p:nvSpPr>
          <p:cNvPr id="10" name="Freeform 9"/>
          <p:cNvSpPr/>
          <p:nvPr/>
        </p:nvSpPr>
        <p:spPr>
          <a:xfrm>
            <a:off x="3563888" y="1484784"/>
            <a:ext cx="690113" cy="1330422"/>
          </a:xfrm>
          <a:custGeom>
            <a:avLst/>
            <a:gdLst>
              <a:gd name="connsiteX0" fmla="*/ 241540 w 690113"/>
              <a:gd name="connsiteY0" fmla="*/ 0 h 1330422"/>
              <a:gd name="connsiteX1" fmla="*/ 120770 w 690113"/>
              <a:gd name="connsiteY1" fmla="*/ 51758 h 1330422"/>
              <a:gd name="connsiteX2" fmla="*/ 69011 w 690113"/>
              <a:gd name="connsiteY2" fmla="*/ 172528 h 1330422"/>
              <a:gd name="connsiteX3" fmla="*/ 0 w 690113"/>
              <a:gd name="connsiteY3" fmla="*/ 276045 h 1330422"/>
              <a:gd name="connsiteX4" fmla="*/ 51759 w 690113"/>
              <a:gd name="connsiteY4" fmla="*/ 327804 h 1330422"/>
              <a:gd name="connsiteX5" fmla="*/ 138023 w 690113"/>
              <a:gd name="connsiteY5" fmla="*/ 345056 h 1330422"/>
              <a:gd name="connsiteX6" fmla="*/ 189781 w 690113"/>
              <a:gd name="connsiteY6" fmla="*/ 362309 h 1330422"/>
              <a:gd name="connsiteX7" fmla="*/ 517585 w 690113"/>
              <a:gd name="connsiteY7" fmla="*/ 379562 h 1330422"/>
              <a:gd name="connsiteX8" fmla="*/ 483079 w 690113"/>
              <a:gd name="connsiteY8" fmla="*/ 500332 h 1330422"/>
              <a:gd name="connsiteX9" fmla="*/ 465827 w 690113"/>
              <a:gd name="connsiteY9" fmla="*/ 586596 h 1330422"/>
              <a:gd name="connsiteX10" fmla="*/ 396815 w 690113"/>
              <a:gd name="connsiteY10" fmla="*/ 741871 h 1330422"/>
              <a:gd name="connsiteX11" fmla="*/ 258793 w 690113"/>
              <a:gd name="connsiteY11" fmla="*/ 776377 h 1330422"/>
              <a:gd name="connsiteX12" fmla="*/ 207034 w 690113"/>
              <a:gd name="connsiteY12" fmla="*/ 810883 h 1330422"/>
              <a:gd name="connsiteX13" fmla="*/ 138023 w 690113"/>
              <a:gd name="connsiteY13" fmla="*/ 931653 h 1330422"/>
              <a:gd name="connsiteX14" fmla="*/ 120770 w 690113"/>
              <a:gd name="connsiteY14" fmla="*/ 1000664 h 1330422"/>
              <a:gd name="connsiteX15" fmla="*/ 86264 w 690113"/>
              <a:gd name="connsiteY15" fmla="*/ 1052422 h 1330422"/>
              <a:gd name="connsiteX16" fmla="*/ 690113 w 690113"/>
              <a:gd name="connsiteY16" fmla="*/ 1138687 h 1330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90113" h="1330422">
                <a:moveTo>
                  <a:pt x="241540" y="0"/>
                </a:moveTo>
                <a:cubicBezTo>
                  <a:pt x="198308" y="10808"/>
                  <a:pt x="152124" y="14134"/>
                  <a:pt x="120770" y="51758"/>
                </a:cubicBezTo>
                <a:cubicBezTo>
                  <a:pt x="63182" y="120864"/>
                  <a:pt x="104968" y="107806"/>
                  <a:pt x="69011" y="172528"/>
                </a:cubicBezTo>
                <a:cubicBezTo>
                  <a:pt x="48871" y="208780"/>
                  <a:pt x="0" y="276045"/>
                  <a:pt x="0" y="276045"/>
                </a:cubicBezTo>
                <a:cubicBezTo>
                  <a:pt x="17253" y="293298"/>
                  <a:pt x="29935" y="316892"/>
                  <a:pt x="51759" y="327804"/>
                </a:cubicBezTo>
                <a:cubicBezTo>
                  <a:pt x="77987" y="340918"/>
                  <a:pt x="109574" y="337944"/>
                  <a:pt x="138023" y="345056"/>
                </a:cubicBezTo>
                <a:cubicBezTo>
                  <a:pt x="155666" y="349467"/>
                  <a:pt x="171670" y="360663"/>
                  <a:pt x="189781" y="362309"/>
                </a:cubicBezTo>
                <a:cubicBezTo>
                  <a:pt x="298751" y="372215"/>
                  <a:pt x="408317" y="373811"/>
                  <a:pt x="517585" y="379562"/>
                </a:cubicBezTo>
                <a:cubicBezTo>
                  <a:pt x="498373" y="437197"/>
                  <a:pt x="497520" y="435346"/>
                  <a:pt x="483079" y="500332"/>
                </a:cubicBezTo>
                <a:cubicBezTo>
                  <a:pt x="476718" y="528958"/>
                  <a:pt x="473543" y="558305"/>
                  <a:pt x="465827" y="586596"/>
                </a:cubicBezTo>
                <a:cubicBezTo>
                  <a:pt x="457735" y="616267"/>
                  <a:pt x="432701" y="713163"/>
                  <a:pt x="396815" y="741871"/>
                </a:cubicBezTo>
                <a:cubicBezTo>
                  <a:pt x="379130" y="756019"/>
                  <a:pt x="263090" y="775518"/>
                  <a:pt x="258793" y="776377"/>
                </a:cubicBezTo>
                <a:cubicBezTo>
                  <a:pt x="241540" y="787879"/>
                  <a:pt x="221696" y="796221"/>
                  <a:pt x="207034" y="810883"/>
                </a:cubicBezTo>
                <a:cubicBezTo>
                  <a:pt x="187009" y="830908"/>
                  <a:pt x="146143" y="909998"/>
                  <a:pt x="138023" y="931653"/>
                </a:cubicBezTo>
                <a:cubicBezTo>
                  <a:pt x="129697" y="953855"/>
                  <a:pt x="130111" y="978870"/>
                  <a:pt x="120770" y="1000664"/>
                </a:cubicBezTo>
                <a:cubicBezTo>
                  <a:pt x="112602" y="1019723"/>
                  <a:pt x="97766" y="1035169"/>
                  <a:pt x="86264" y="1052422"/>
                </a:cubicBezTo>
                <a:cubicBezTo>
                  <a:pt x="141864" y="1330422"/>
                  <a:pt x="74193" y="1138687"/>
                  <a:pt x="690113" y="1138687"/>
                </a:cubicBezTo>
              </a:path>
            </a:pathLst>
          </a:cu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TextBox 10"/>
          <p:cNvSpPr txBox="1"/>
          <p:nvPr/>
        </p:nvSpPr>
        <p:spPr>
          <a:xfrm>
            <a:off x="4427984" y="170080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smtClean="0"/>
              <a:t>protein</a:t>
            </a:r>
            <a:endParaRPr lang="en-AU" sz="2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2699792" y="3356992"/>
            <a:ext cx="360040" cy="3600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ounded Rectangle 12"/>
          <p:cNvSpPr/>
          <p:nvPr/>
        </p:nvSpPr>
        <p:spPr>
          <a:xfrm>
            <a:off x="3131840" y="3356992"/>
            <a:ext cx="360040" cy="3600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ounded Rectangle 13"/>
          <p:cNvSpPr/>
          <p:nvPr/>
        </p:nvSpPr>
        <p:spPr>
          <a:xfrm>
            <a:off x="3563888" y="3356992"/>
            <a:ext cx="360040" cy="36004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ounded Rectangle 14"/>
          <p:cNvSpPr/>
          <p:nvPr/>
        </p:nvSpPr>
        <p:spPr>
          <a:xfrm>
            <a:off x="3995936" y="3356992"/>
            <a:ext cx="360040" cy="36004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ounded Rectangle 15"/>
          <p:cNvSpPr/>
          <p:nvPr/>
        </p:nvSpPr>
        <p:spPr>
          <a:xfrm>
            <a:off x="4427984" y="3356992"/>
            <a:ext cx="360040" cy="3600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ounded Rectangle 16"/>
          <p:cNvSpPr/>
          <p:nvPr/>
        </p:nvSpPr>
        <p:spPr>
          <a:xfrm>
            <a:off x="4860032" y="3356992"/>
            <a:ext cx="360040" cy="3600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ounded Rectangle 17"/>
          <p:cNvSpPr/>
          <p:nvPr/>
        </p:nvSpPr>
        <p:spPr>
          <a:xfrm>
            <a:off x="5292080" y="3356992"/>
            <a:ext cx="360040" cy="36004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ounded Rectangle 18"/>
          <p:cNvSpPr/>
          <p:nvPr/>
        </p:nvSpPr>
        <p:spPr>
          <a:xfrm>
            <a:off x="5724128" y="3356992"/>
            <a:ext cx="360040" cy="3600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ounded Rectangle 19"/>
          <p:cNvSpPr/>
          <p:nvPr/>
        </p:nvSpPr>
        <p:spPr>
          <a:xfrm>
            <a:off x="6156176" y="3356992"/>
            <a:ext cx="360040" cy="3600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ounded Rectangle 20"/>
          <p:cNvSpPr/>
          <p:nvPr/>
        </p:nvSpPr>
        <p:spPr>
          <a:xfrm>
            <a:off x="6588224" y="3356992"/>
            <a:ext cx="360040" cy="36004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ounded Rectangle 21"/>
          <p:cNvSpPr/>
          <p:nvPr/>
        </p:nvSpPr>
        <p:spPr>
          <a:xfrm>
            <a:off x="7020272" y="3356992"/>
            <a:ext cx="360040" cy="3600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Rounded Rectangle 23"/>
          <p:cNvSpPr/>
          <p:nvPr/>
        </p:nvSpPr>
        <p:spPr>
          <a:xfrm>
            <a:off x="2267744" y="3356992"/>
            <a:ext cx="360040" cy="36004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907704" y="5330825"/>
            <a:ext cx="554461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524328" y="508518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smtClean="0"/>
              <a:t>DNA</a:t>
            </a:r>
            <a:endParaRPr lang="en-AU" sz="2400" b="1" dirty="0"/>
          </a:p>
        </p:txBody>
      </p:sp>
      <p:sp>
        <p:nvSpPr>
          <p:cNvPr id="27" name="Rounded Rectangle 26"/>
          <p:cNvSpPr/>
          <p:nvPr/>
        </p:nvSpPr>
        <p:spPr>
          <a:xfrm>
            <a:off x="2627784" y="5114801"/>
            <a:ext cx="360040" cy="3600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Rounded Rectangle 27"/>
          <p:cNvSpPr/>
          <p:nvPr/>
        </p:nvSpPr>
        <p:spPr>
          <a:xfrm>
            <a:off x="3059832" y="5114801"/>
            <a:ext cx="360040" cy="3600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Rounded Rectangle 28"/>
          <p:cNvSpPr/>
          <p:nvPr/>
        </p:nvSpPr>
        <p:spPr>
          <a:xfrm>
            <a:off x="3491880" y="5114801"/>
            <a:ext cx="360040" cy="36004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Rounded Rectangle 29"/>
          <p:cNvSpPr/>
          <p:nvPr/>
        </p:nvSpPr>
        <p:spPr>
          <a:xfrm>
            <a:off x="3923928" y="5114801"/>
            <a:ext cx="360040" cy="36004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Rounded Rectangle 30"/>
          <p:cNvSpPr/>
          <p:nvPr/>
        </p:nvSpPr>
        <p:spPr>
          <a:xfrm>
            <a:off x="4355976" y="5114801"/>
            <a:ext cx="360040" cy="3600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Rounded Rectangle 31"/>
          <p:cNvSpPr/>
          <p:nvPr/>
        </p:nvSpPr>
        <p:spPr>
          <a:xfrm>
            <a:off x="4788024" y="5114801"/>
            <a:ext cx="360040" cy="3600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3" name="Rounded Rectangle 32"/>
          <p:cNvSpPr/>
          <p:nvPr/>
        </p:nvSpPr>
        <p:spPr>
          <a:xfrm>
            <a:off x="5220072" y="5114801"/>
            <a:ext cx="360040" cy="36004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Rounded Rectangle 33"/>
          <p:cNvSpPr/>
          <p:nvPr/>
        </p:nvSpPr>
        <p:spPr>
          <a:xfrm>
            <a:off x="5652120" y="5114801"/>
            <a:ext cx="360040" cy="3600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Rounded Rectangle 34"/>
          <p:cNvSpPr/>
          <p:nvPr/>
        </p:nvSpPr>
        <p:spPr>
          <a:xfrm>
            <a:off x="6084168" y="5114801"/>
            <a:ext cx="360040" cy="3600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Rounded Rectangle 35"/>
          <p:cNvSpPr/>
          <p:nvPr/>
        </p:nvSpPr>
        <p:spPr>
          <a:xfrm>
            <a:off x="6516216" y="5114801"/>
            <a:ext cx="360040" cy="36004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Rounded Rectangle 36"/>
          <p:cNvSpPr/>
          <p:nvPr/>
        </p:nvSpPr>
        <p:spPr>
          <a:xfrm>
            <a:off x="6948264" y="5114801"/>
            <a:ext cx="360040" cy="3600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Rounded Rectangle 37"/>
          <p:cNvSpPr/>
          <p:nvPr/>
        </p:nvSpPr>
        <p:spPr>
          <a:xfrm>
            <a:off x="2195736" y="5114801"/>
            <a:ext cx="360040" cy="36004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TextBox 38"/>
          <p:cNvSpPr txBox="1"/>
          <p:nvPr/>
        </p:nvSpPr>
        <p:spPr>
          <a:xfrm>
            <a:off x="971600" y="5590981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Promoter complexity – Transcriptional Start Sites, Enhancers, Insulators, etc.</a:t>
            </a:r>
            <a:endParaRPr lang="en-AU" dirty="0"/>
          </a:p>
        </p:txBody>
      </p:sp>
      <p:sp>
        <p:nvSpPr>
          <p:cNvPr id="40" name="TextBox 39"/>
          <p:cNvSpPr txBox="1"/>
          <p:nvPr/>
        </p:nvSpPr>
        <p:spPr>
          <a:xfrm>
            <a:off x="251520" y="4149080"/>
            <a:ext cx="2160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Structural variants:</a:t>
            </a:r>
          </a:p>
          <a:p>
            <a:r>
              <a:rPr lang="en-AU" dirty="0" smtClean="0"/>
              <a:t>Deletions, </a:t>
            </a:r>
          </a:p>
          <a:p>
            <a:r>
              <a:rPr lang="en-AU" dirty="0" smtClean="0"/>
              <a:t>Duplications &amp; </a:t>
            </a:r>
            <a:endParaRPr lang="en-AU" dirty="0"/>
          </a:p>
          <a:p>
            <a:r>
              <a:rPr lang="en-AU" dirty="0" smtClean="0"/>
              <a:t>Inversions.</a:t>
            </a:r>
          </a:p>
          <a:p>
            <a:endParaRPr lang="en-AU" dirty="0"/>
          </a:p>
        </p:txBody>
      </p:sp>
      <p:sp>
        <p:nvSpPr>
          <p:cNvPr id="41" name="TextBox 40"/>
          <p:cNvSpPr txBox="1"/>
          <p:nvPr/>
        </p:nvSpPr>
        <p:spPr>
          <a:xfrm>
            <a:off x="5508104" y="1702549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Physical variants (variation in receptors, etc). </a:t>
            </a:r>
            <a:endParaRPr lang="en-AU" dirty="0"/>
          </a:p>
        </p:txBody>
      </p:sp>
      <p:sp>
        <p:nvSpPr>
          <p:cNvPr id="42" name="TextBox 41"/>
          <p:cNvSpPr txBox="1"/>
          <p:nvPr/>
        </p:nvSpPr>
        <p:spPr>
          <a:xfrm>
            <a:off x="539552" y="3068960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/>
              <a:t>Gene expression</a:t>
            </a:r>
          </a:p>
          <a:p>
            <a:r>
              <a:rPr lang="en-AU" dirty="0" err="1" smtClean="0"/>
              <a:t>microRNA</a:t>
            </a:r>
            <a:endParaRPr lang="en-AU" dirty="0"/>
          </a:p>
        </p:txBody>
      </p:sp>
      <p:sp>
        <p:nvSpPr>
          <p:cNvPr id="43" name="TextBox 42"/>
          <p:cNvSpPr txBox="1"/>
          <p:nvPr/>
        </p:nvSpPr>
        <p:spPr>
          <a:xfrm>
            <a:off x="2411760" y="6309320"/>
            <a:ext cx="4824536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b="1" dirty="0" err="1" smtClean="0"/>
              <a:t>Epigenetics</a:t>
            </a:r>
            <a:endParaRPr lang="en-AU" b="1" dirty="0" smtClean="0"/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Variation </a:t>
            </a:r>
            <a:r>
              <a:rPr kumimoji="0" lang="en-AU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Occurs at All Levels of Regulation</a:t>
            </a:r>
            <a:endParaRPr kumimoji="0" lang="en-A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5" name="Down Arrow 44"/>
          <p:cNvSpPr/>
          <p:nvPr/>
        </p:nvSpPr>
        <p:spPr>
          <a:xfrm flipV="1">
            <a:off x="4644008" y="2348880"/>
            <a:ext cx="21602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Down Arrow 45"/>
          <p:cNvSpPr/>
          <p:nvPr/>
        </p:nvSpPr>
        <p:spPr>
          <a:xfrm flipV="1">
            <a:off x="4644008" y="4149080"/>
            <a:ext cx="21602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Rectangle 46"/>
          <p:cNvSpPr/>
          <p:nvPr/>
        </p:nvSpPr>
        <p:spPr>
          <a:xfrm>
            <a:off x="5724128" y="4653136"/>
            <a:ext cx="1966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/>
              <a:t>SNPs &amp; </a:t>
            </a:r>
            <a:r>
              <a:rPr lang="en-AU" dirty="0" err="1" smtClean="0"/>
              <a:t>Haplotypes</a:t>
            </a:r>
            <a:endParaRPr lang="en-AU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539552" y="1628800"/>
            <a:ext cx="2376264" cy="923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b="1" dirty="0" smtClean="0"/>
              <a:t>Confers robustness and underlies phenotypic diversity.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269178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143000"/>
          </a:xfrm>
        </p:spPr>
        <p:txBody>
          <a:bodyPr>
            <a:noAutofit/>
          </a:bodyPr>
          <a:lstStyle/>
          <a:p>
            <a:r>
              <a:rPr lang="en-AU" sz="3200" b="1" dirty="0" smtClean="0"/>
              <a:t>Can we identify patterns of expression variance that are informative of the disease phenotype?</a:t>
            </a:r>
            <a:endParaRPr lang="en-A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6381328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 smtClean="0"/>
              <a:t>Mar </a:t>
            </a:r>
            <a:r>
              <a:rPr lang="en-AU" sz="2000" b="1" i="1" dirty="0" smtClean="0"/>
              <a:t>et al. </a:t>
            </a:r>
            <a:r>
              <a:rPr lang="en-AU" sz="2000" b="1" dirty="0" smtClean="0"/>
              <a:t>(2011) </a:t>
            </a:r>
            <a:r>
              <a:rPr lang="en-AU" sz="2000" b="1" i="1" dirty="0" err="1" smtClean="0"/>
              <a:t>PLoS</a:t>
            </a:r>
            <a:r>
              <a:rPr lang="en-AU" sz="2000" b="1" i="1" dirty="0" smtClean="0"/>
              <a:t> Genetics.</a:t>
            </a:r>
            <a:endParaRPr lang="en-AU" sz="2000" b="1" i="1" dirty="0"/>
          </a:p>
        </p:txBody>
      </p:sp>
      <p:pic>
        <p:nvPicPr>
          <p:cNvPr id="20482" name="Picture 2" descr="C:\Users\jess\Documents\Wells Lab\variability\figures\figur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8805"/>
            <a:ext cx="8849678" cy="437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800" y="1447800"/>
            <a:ext cx="5105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Which genes have high variance across patients in the same disease group? </a:t>
            </a:r>
          </a:p>
          <a:p>
            <a:pPr algn="ctr"/>
            <a:r>
              <a:rPr lang="en-US" sz="2000" dirty="0" smtClean="0"/>
              <a:t>How is this </a:t>
            </a:r>
            <a:r>
              <a:rPr lang="en-US" sz="2000" dirty="0" smtClean="0"/>
              <a:t>distributed </a:t>
            </a:r>
            <a:r>
              <a:rPr lang="en-US" sz="2000" dirty="0" smtClean="0"/>
              <a:t>through the genome?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5075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jeess\Documents\Applications\cartoon_poptrajectory_all.t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82707"/>
            <a:ext cx="5499063" cy="5675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228600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Interpreting population variance with respect to regulatory networks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3174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36055" cy="5768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6381328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Christine </a:t>
            </a:r>
            <a:r>
              <a:rPr lang="en-US" sz="2000" b="1" dirty="0" smtClean="0"/>
              <a:t>Wells, Anthony </a:t>
            </a:r>
            <a:r>
              <a:rPr lang="en-US" sz="2000" b="1" dirty="0" err="1" smtClean="0"/>
              <a:t>Beckhouse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9405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896</Words>
  <Application>Microsoft Office PowerPoint</Application>
  <PresentationFormat>On-screen Show (4:3)</PresentationFormat>
  <Paragraphs>175</Paragraphs>
  <Slides>24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Bitmap Image</vt:lpstr>
      <vt:lpstr>Investigating Transcriptional Plasticity Using CAGE Data</vt:lpstr>
      <vt:lpstr>Promoter Usage is Dynamic</vt:lpstr>
      <vt:lpstr>Promoters Have Different Classes of Plasticity</vt:lpstr>
      <vt:lpstr>Plasticity in FANTOM 5</vt:lpstr>
      <vt:lpstr>PowerPoint Presentation</vt:lpstr>
      <vt:lpstr>PowerPoint Presentation</vt:lpstr>
      <vt:lpstr>Can we identify patterns of expression variance that are informative of the disease phenotype?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Assessing the coverage of CAGE tags falling within Gencode-defined transcript regions</vt:lpstr>
      <vt:lpstr>Assessing the coverage of CAGE tags falling within Gencode-defined transcript regions</vt:lpstr>
      <vt:lpstr>Some Numbers</vt:lpstr>
      <vt:lpstr>PowerPoint Presentation</vt:lpstr>
      <vt:lpstr>A spectrum spanning consistent to non-consistent cluster shapes exists. </vt:lpstr>
      <vt:lpstr>Some differences between mock and Candida infection emerge</vt:lpstr>
      <vt:lpstr>PowerPoint Presentation</vt:lpstr>
      <vt:lpstr>PowerPoint Presentation</vt:lpstr>
      <vt:lpstr>Sanity Checking Our Metric</vt:lpstr>
      <vt:lpstr>PowerPoint Presentation</vt:lpstr>
      <vt:lpstr>Future Directions</vt:lpstr>
      <vt:lpstr>Acknowledgements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Investigating TSS Plasticity</dc:title>
  <dc:creator>jess</dc:creator>
  <cp:lastModifiedBy>jess</cp:lastModifiedBy>
  <cp:revision>42</cp:revision>
  <dcterms:created xsi:type="dcterms:W3CDTF">2011-10-13T13:42:55Z</dcterms:created>
  <dcterms:modified xsi:type="dcterms:W3CDTF">2011-10-18T16:31:06Z</dcterms:modified>
</cp:coreProperties>
</file>