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 id="257" r:id="rId4"/>
    <p:sldId id="259" r:id="rId5"/>
    <p:sldId id="260" r:id="rId6"/>
    <p:sldId id="258" r:id="rId7"/>
    <p:sldId id="263" r:id="rId8"/>
    <p:sldId id="262" r:id="rId9"/>
    <p:sldId id="264" r:id="rId10"/>
    <p:sldId id="265" r:id="rId11"/>
    <p:sldId id="266" r:id="rId12"/>
    <p:sldId id="268" r:id="rId13"/>
    <p:sldId id="269" r:id="rId14"/>
    <p:sldId id="270" r:id="rId15"/>
    <p:sldId id="273" r:id="rId16"/>
    <p:sldId id="267" r:id="rId17"/>
    <p:sldId id="271" r:id="rId18"/>
    <p:sldId id="272" r:id="rId19"/>
    <p:sldId id="274" r:id="rId20"/>
    <p:sldId id="275" r:id="rId21"/>
    <p:sldId id="276" r:id="rId22"/>
    <p:sldId id="277" r:id="rId23"/>
    <p:sldId id="278" r:id="rId24"/>
    <p:sldId id="279"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20208" autoAdjust="0"/>
    <p:restoredTop sz="99810" autoAdjust="0"/>
  </p:normalViewPr>
  <p:slideViewPr>
    <p:cSldViewPr>
      <p:cViewPr varScale="1">
        <p:scale>
          <a:sx n="98" d="100"/>
          <a:sy n="98" d="100"/>
        </p:scale>
        <p:origin x="-176" y="-112"/>
      </p:cViewPr>
      <p:guideLst>
        <p:guide orient="horz" pos="2160"/>
        <p:guide pos="2880"/>
      </p:guideLst>
    </p:cSldViewPr>
  </p:slideViewPr>
  <p:notesTextViewPr>
    <p:cViewPr>
      <p:scale>
        <a:sx n="100" d="100"/>
        <a:sy n="100" d="100"/>
      </p:scale>
      <p:origin x="0" y="0"/>
    </p:cViewPr>
  </p:notesTextViewPr>
  <p:sorterViewPr>
    <p:cViewPr>
      <p:scale>
        <a:sx n="150" d="100"/>
        <a:sy n="150" d="100"/>
      </p:scale>
      <p:origin x="0" y="5520"/>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printerSettings" Target="printerSettings/printerSettings1.bin"/><Relationship Id="rId27" Type="http://schemas.openxmlformats.org/officeDocument/2006/relationships/presProps" Target="presProps.xml"/><Relationship Id="rId28" Type="http://schemas.openxmlformats.org/officeDocument/2006/relationships/viewProps" Target="viewProps.xml"/><Relationship Id="rId29" Type="http://schemas.openxmlformats.org/officeDocument/2006/relationships/theme" Target="theme/theme1.xml"/><Relationship Id="rId3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F3864A6-F271-4394-8525-91627760BA1D}" type="datetimeFigureOut">
              <a:rPr lang="en-US" smtClean="0"/>
              <a:pPr/>
              <a:t>11/2/12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579A5F-2CCF-4721-87A1-B5A2507E415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F3864A6-F271-4394-8525-91627760BA1D}" type="datetimeFigureOut">
              <a:rPr lang="en-US" smtClean="0"/>
              <a:pPr/>
              <a:t>11/2/12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579A5F-2CCF-4721-87A1-B5A2507E415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F3864A6-F271-4394-8525-91627760BA1D}" type="datetimeFigureOut">
              <a:rPr lang="en-US" smtClean="0"/>
              <a:pPr/>
              <a:t>11/2/12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579A5F-2CCF-4721-87A1-B5A2507E415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F3864A6-F271-4394-8525-91627760BA1D}" type="datetimeFigureOut">
              <a:rPr lang="en-US" smtClean="0"/>
              <a:pPr/>
              <a:t>11/2/12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579A5F-2CCF-4721-87A1-B5A2507E415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F3864A6-F271-4394-8525-91627760BA1D}" type="datetimeFigureOut">
              <a:rPr lang="en-US" smtClean="0"/>
              <a:pPr/>
              <a:t>11/2/12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579A5F-2CCF-4721-87A1-B5A2507E415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F3864A6-F271-4394-8525-91627760BA1D}" type="datetimeFigureOut">
              <a:rPr lang="en-US" smtClean="0"/>
              <a:pPr/>
              <a:t>11/2/12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B579A5F-2CCF-4721-87A1-B5A2507E415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F3864A6-F271-4394-8525-91627760BA1D}" type="datetimeFigureOut">
              <a:rPr lang="en-US" smtClean="0"/>
              <a:pPr/>
              <a:t>11/2/12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B579A5F-2CCF-4721-87A1-B5A2507E415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F3864A6-F271-4394-8525-91627760BA1D}" type="datetimeFigureOut">
              <a:rPr lang="en-US" smtClean="0"/>
              <a:pPr/>
              <a:t>11/2/12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B579A5F-2CCF-4721-87A1-B5A2507E415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F3864A6-F271-4394-8525-91627760BA1D}" type="datetimeFigureOut">
              <a:rPr lang="en-US" smtClean="0"/>
              <a:pPr/>
              <a:t>11/2/12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B579A5F-2CCF-4721-87A1-B5A2507E415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F3864A6-F271-4394-8525-91627760BA1D}" type="datetimeFigureOut">
              <a:rPr lang="en-US" smtClean="0"/>
              <a:pPr/>
              <a:t>11/2/12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B579A5F-2CCF-4721-87A1-B5A2507E415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F3864A6-F271-4394-8525-91627760BA1D}" type="datetimeFigureOut">
              <a:rPr lang="en-US" smtClean="0"/>
              <a:pPr/>
              <a:t>11/2/12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B579A5F-2CCF-4721-87A1-B5A2507E4154}"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F3864A6-F271-4394-8525-91627760BA1D}" type="datetimeFigureOut">
              <a:rPr lang="en-US" smtClean="0"/>
              <a:pPr/>
              <a:t>11/2/12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B579A5F-2CCF-4721-87A1-B5A2507E415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Publication strategy</a:t>
            </a:r>
            <a:br>
              <a:rPr lang="en-US" dirty="0" smtClean="0"/>
            </a:br>
            <a:r>
              <a:rPr lang="en-US" dirty="0" err="1" smtClean="0"/>
              <a:t>vs</a:t>
            </a:r>
            <a:r>
              <a:rPr lang="en-US" dirty="0" smtClean="0"/>
              <a:t/>
            </a:r>
            <a:br>
              <a:rPr lang="en-US" dirty="0" smtClean="0"/>
            </a:br>
            <a:r>
              <a:rPr lang="en-US" dirty="0" smtClean="0"/>
              <a:t>Analysis strategy</a:t>
            </a:r>
            <a:endParaRPr lang="en-US" dirty="0"/>
          </a:p>
        </p:txBody>
      </p:sp>
      <p:sp>
        <p:nvSpPr>
          <p:cNvPr id="4" name="Subtitle 3"/>
          <p:cNvSpPr>
            <a:spLocks noGrp="1"/>
          </p:cNvSpPr>
          <p:nvPr>
            <p:ph type="subTitle" idx="1"/>
          </p:nvPr>
        </p:nvSpPr>
        <p:spPr>
          <a:xfrm>
            <a:off x="1371600" y="4495800"/>
            <a:ext cx="6400800" cy="1752600"/>
          </a:xfrm>
        </p:spPr>
        <p:txBody>
          <a:bodyPr/>
          <a:lstStyle/>
          <a:p>
            <a:r>
              <a:rPr lang="en-US" dirty="0" smtClean="0"/>
              <a:t>Ideas from the talks</a:t>
            </a:r>
          </a:p>
          <a:p>
            <a:endParaRPr lang="en-US" dirty="0"/>
          </a:p>
          <a:p>
            <a:r>
              <a:rPr lang="en-US" sz="2000" dirty="0" smtClean="0"/>
              <a:t>(Piero Carninci, OSC)</a:t>
            </a:r>
          </a:p>
          <a:p>
            <a:endParaRPr lang="en-US" dirty="0"/>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411162"/>
          </a:xfrm>
        </p:spPr>
        <p:txBody>
          <a:bodyPr>
            <a:noAutofit/>
          </a:bodyPr>
          <a:lstStyle/>
          <a:p>
            <a:r>
              <a:rPr lang="en-US" sz="2800" b="1" dirty="0" err="1" smtClean="0"/>
              <a:t>Timecourse</a:t>
            </a:r>
            <a:r>
              <a:rPr lang="en-US" sz="2800" b="1" dirty="0" smtClean="0"/>
              <a:t> discussion- there is a main paper!</a:t>
            </a:r>
            <a:endParaRPr lang="en-US" sz="2800" b="1" dirty="0"/>
          </a:p>
        </p:txBody>
      </p:sp>
      <p:sp>
        <p:nvSpPr>
          <p:cNvPr id="3" name="Content Placeholder 2"/>
          <p:cNvSpPr>
            <a:spLocks noGrp="1"/>
          </p:cNvSpPr>
          <p:nvPr>
            <p:ph idx="1"/>
          </p:nvPr>
        </p:nvSpPr>
        <p:spPr>
          <a:xfrm>
            <a:off x="0" y="685800"/>
            <a:ext cx="9144000" cy="6172200"/>
          </a:xfrm>
        </p:spPr>
        <p:txBody>
          <a:bodyPr>
            <a:normAutofit fontScale="55000" lnSpcReduction="20000"/>
          </a:bodyPr>
          <a:lstStyle/>
          <a:p>
            <a:r>
              <a:rPr lang="en-US" dirty="0" smtClean="0">
                <a:solidFill>
                  <a:schemeClr val="tx2">
                    <a:lumMod val="50000"/>
                  </a:schemeClr>
                </a:solidFill>
              </a:rPr>
              <a:t>Commonalities of time courses (fox, etc.) (DH)</a:t>
            </a:r>
          </a:p>
          <a:p>
            <a:pPr lvl="1"/>
            <a:r>
              <a:rPr lang="en-US" dirty="0" smtClean="0">
                <a:solidFill>
                  <a:schemeClr val="tx2">
                    <a:lumMod val="50000"/>
                  </a:schemeClr>
                </a:solidFill>
              </a:rPr>
              <a:t>In each of the analysis (MARA) is in agreement with knowledge;</a:t>
            </a:r>
          </a:p>
          <a:p>
            <a:pPr lvl="1"/>
            <a:r>
              <a:rPr lang="en-US" dirty="0" smtClean="0">
                <a:solidFill>
                  <a:schemeClr val="tx2">
                    <a:lumMod val="50000"/>
                  </a:schemeClr>
                </a:solidFill>
              </a:rPr>
              <a:t>But are the individual target different in different cell types?</a:t>
            </a:r>
          </a:p>
          <a:p>
            <a:pPr lvl="1"/>
            <a:r>
              <a:rPr lang="en-US" dirty="0" smtClean="0">
                <a:solidFill>
                  <a:schemeClr val="tx2">
                    <a:lumMod val="50000"/>
                  </a:schemeClr>
                </a:solidFill>
              </a:rPr>
              <a:t>Common early signal but different outcome is biological interesting</a:t>
            </a:r>
          </a:p>
          <a:p>
            <a:pPr lvl="2"/>
            <a:r>
              <a:rPr lang="en-US" dirty="0" smtClean="0">
                <a:solidFill>
                  <a:schemeClr val="tx2">
                    <a:lumMod val="50000"/>
                  </a:schemeClr>
                </a:solidFill>
              </a:rPr>
              <a:t>Also cell specific genes are they coming similarly</a:t>
            </a:r>
          </a:p>
          <a:p>
            <a:pPr lvl="2"/>
            <a:r>
              <a:rPr lang="en-US" dirty="0" smtClean="0">
                <a:solidFill>
                  <a:schemeClr val="tx2">
                    <a:lumMod val="50000"/>
                  </a:schemeClr>
                </a:solidFill>
              </a:rPr>
              <a:t>Systematic differences between fast (hours) and slow (long time scale) time courses, is the type of regulation fundamentally similar or different?  </a:t>
            </a:r>
          </a:p>
          <a:p>
            <a:pPr lvl="3"/>
            <a:r>
              <a:rPr lang="en-US" dirty="0" err="1" smtClean="0">
                <a:solidFill>
                  <a:schemeClr val="tx2">
                    <a:lumMod val="50000"/>
                  </a:schemeClr>
                </a:solidFill>
              </a:rPr>
              <a:t>Multifunctionality</a:t>
            </a:r>
            <a:r>
              <a:rPr lang="en-US" dirty="0" smtClean="0">
                <a:solidFill>
                  <a:schemeClr val="tx2">
                    <a:lumMod val="50000"/>
                  </a:schemeClr>
                </a:solidFill>
              </a:rPr>
              <a:t> of TF at positive </a:t>
            </a:r>
            <a:r>
              <a:rPr lang="en-US" dirty="0" err="1" smtClean="0">
                <a:solidFill>
                  <a:schemeClr val="tx2">
                    <a:lumMod val="50000"/>
                  </a:schemeClr>
                </a:solidFill>
              </a:rPr>
              <a:t>vs</a:t>
            </a:r>
            <a:r>
              <a:rPr lang="en-US" dirty="0" smtClean="0">
                <a:solidFill>
                  <a:schemeClr val="tx2">
                    <a:lumMod val="50000"/>
                  </a:schemeClr>
                </a:solidFill>
              </a:rPr>
              <a:t> negative regulators at different time points; can we generalize the function of TF</a:t>
            </a:r>
          </a:p>
          <a:p>
            <a:pPr lvl="3"/>
            <a:r>
              <a:rPr lang="en-US" dirty="0" smtClean="0">
                <a:solidFill>
                  <a:schemeClr val="tx2">
                    <a:lumMod val="50000"/>
                  </a:schemeClr>
                </a:solidFill>
              </a:rPr>
              <a:t>TF that do not bind DNA (p300 as example) to have an effect. Take into account these events</a:t>
            </a:r>
          </a:p>
          <a:p>
            <a:pPr lvl="1"/>
            <a:r>
              <a:rPr lang="en-US" dirty="0" smtClean="0">
                <a:solidFill>
                  <a:schemeClr val="tx2">
                    <a:lumMod val="50000"/>
                  </a:schemeClr>
                </a:solidFill>
              </a:rPr>
              <a:t>Set of common enhancers and are commonly induced; commonality of state changes in diff cell types; epithelia, blood lineages etc. that end differently but start with the same signals </a:t>
            </a:r>
          </a:p>
          <a:p>
            <a:pPr lvl="2"/>
            <a:r>
              <a:rPr lang="en-US" dirty="0" smtClean="0">
                <a:solidFill>
                  <a:schemeClr val="tx2">
                    <a:lumMod val="50000"/>
                  </a:schemeClr>
                </a:solidFill>
              </a:rPr>
              <a:t>Integrated with the various analysis mentioned yesterday whenever possible; miRNAs; etc. other aspects</a:t>
            </a:r>
          </a:p>
          <a:p>
            <a:pPr lvl="2"/>
            <a:r>
              <a:rPr lang="en-US" dirty="0" smtClean="0">
                <a:solidFill>
                  <a:schemeClr val="tx2">
                    <a:lumMod val="50000"/>
                  </a:schemeClr>
                </a:solidFill>
              </a:rPr>
              <a:t>Select appropriate cells with full time courses (PA) and treat cancer cells appropriately/different (but discussed actively to keep them together because </a:t>
            </a:r>
          </a:p>
          <a:p>
            <a:pPr lvl="2"/>
            <a:r>
              <a:rPr lang="en-US" dirty="0" smtClean="0">
                <a:solidFill>
                  <a:schemeClr val="tx2">
                    <a:lumMod val="50000"/>
                  </a:schemeClr>
                </a:solidFill>
              </a:rPr>
              <a:t>Common motifs in the time courses (EVN); </a:t>
            </a:r>
          </a:p>
          <a:p>
            <a:pPr lvl="2"/>
            <a:r>
              <a:rPr lang="en-US" dirty="0" smtClean="0">
                <a:solidFill>
                  <a:schemeClr val="tx2">
                    <a:lumMod val="50000"/>
                  </a:schemeClr>
                </a:solidFill>
              </a:rPr>
              <a:t>Ripple of transcription ; exon painting</a:t>
            </a:r>
          </a:p>
          <a:p>
            <a:pPr lvl="2"/>
            <a:r>
              <a:rPr lang="en-US" dirty="0" smtClean="0">
                <a:solidFill>
                  <a:schemeClr val="tx2">
                    <a:lumMod val="50000"/>
                  </a:schemeClr>
                </a:solidFill>
              </a:rPr>
              <a:t>Individual differences (but is there a genotype?)</a:t>
            </a:r>
          </a:p>
          <a:p>
            <a:pPr lvl="2"/>
            <a:r>
              <a:rPr lang="en-US" dirty="0" smtClean="0">
                <a:solidFill>
                  <a:schemeClr val="tx2">
                    <a:lumMod val="50000"/>
                  </a:schemeClr>
                </a:solidFill>
              </a:rPr>
              <a:t>Prediction of end state of a given process (can </a:t>
            </a:r>
            <a:r>
              <a:rPr lang="en-US" dirty="0" err="1" smtClean="0">
                <a:solidFill>
                  <a:schemeClr val="tx2">
                    <a:lumMod val="50000"/>
                  </a:schemeClr>
                </a:solidFill>
              </a:rPr>
              <a:t>biolayout</a:t>
            </a:r>
            <a:r>
              <a:rPr lang="en-US" dirty="0" smtClean="0">
                <a:solidFill>
                  <a:schemeClr val="tx2">
                    <a:lumMod val="50000"/>
                  </a:schemeClr>
                </a:solidFill>
              </a:rPr>
              <a:t> do this?)</a:t>
            </a:r>
          </a:p>
          <a:p>
            <a:pPr lvl="2"/>
            <a:r>
              <a:rPr lang="en-US" dirty="0" smtClean="0">
                <a:solidFill>
                  <a:schemeClr val="tx2">
                    <a:lumMod val="50000"/>
                  </a:schemeClr>
                </a:solidFill>
              </a:rPr>
              <a:t>Destabilizing events? </a:t>
            </a:r>
          </a:p>
          <a:p>
            <a:pPr lvl="2"/>
            <a:r>
              <a:rPr lang="en-US" dirty="0" smtClean="0">
                <a:solidFill>
                  <a:schemeClr val="tx2">
                    <a:lumMod val="50000"/>
                  </a:schemeClr>
                </a:solidFill>
              </a:rPr>
              <a:t>Differentiations, transcription factors to move in a given direction to terminal stages?</a:t>
            </a:r>
          </a:p>
          <a:p>
            <a:pPr lvl="1"/>
            <a:r>
              <a:rPr lang="en-US" dirty="0" smtClean="0">
                <a:solidFill>
                  <a:schemeClr val="tx2">
                    <a:lumMod val="50000"/>
                  </a:schemeClr>
                </a:solidFill>
              </a:rPr>
              <a:t>What is the set of reactions that cells are doing when “moving” in an earlier response (enhancer, ncRNAs, promoters, etc). Which came first etc. </a:t>
            </a:r>
          </a:p>
          <a:p>
            <a:pPr lvl="1"/>
            <a:r>
              <a:rPr lang="en-US" dirty="0" smtClean="0">
                <a:solidFill>
                  <a:schemeClr val="tx2">
                    <a:lumMod val="50000"/>
                  </a:schemeClr>
                </a:solidFill>
              </a:rPr>
              <a:t>Al: Chip-seq for some of the early TF and their binding sites is the same or not? The changing of state issue. </a:t>
            </a:r>
          </a:p>
          <a:p>
            <a:pPr lvl="1"/>
            <a:r>
              <a:rPr lang="en-US" dirty="0" smtClean="0">
                <a:solidFill>
                  <a:schemeClr val="tx2">
                    <a:lumMod val="50000"/>
                  </a:schemeClr>
                </a:solidFill>
              </a:rPr>
              <a:t>Protocol issues and QC</a:t>
            </a:r>
          </a:p>
          <a:p>
            <a:pPr lvl="1"/>
            <a:r>
              <a:rPr lang="en-US" dirty="0" smtClean="0">
                <a:solidFill>
                  <a:schemeClr val="tx2">
                    <a:lumMod val="50000"/>
                  </a:schemeClr>
                </a:solidFill>
              </a:rPr>
              <a:t>Late responses (DH) on separate papers because they differ. </a:t>
            </a:r>
          </a:p>
          <a:p>
            <a:pPr lvl="1"/>
            <a:r>
              <a:rPr lang="en-US" dirty="0" smtClean="0">
                <a:solidFill>
                  <a:schemeClr val="tx2">
                    <a:lumMod val="50000"/>
                  </a:schemeClr>
                </a:solidFill>
              </a:rPr>
              <a:t>Estimate the complexity of RNAs (increasing, decreasing complexity, + painting?) (for instance more splicing in the differentiation; the same for promoters, ncRNAs, etc?</a:t>
            </a:r>
          </a:p>
        </p:txBody>
      </p:sp>
    </p:spTree>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Validation of paper(s)?</a:t>
            </a:r>
            <a:endParaRPr lang="en-US" dirty="0"/>
          </a:p>
        </p:txBody>
      </p:sp>
      <p:sp>
        <p:nvSpPr>
          <p:cNvPr id="3" name="Content Placeholder 2"/>
          <p:cNvSpPr>
            <a:spLocks noGrp="1"/>
          </p:cNvSpPr>
          <p:nvPr>
            <p:ph idx="1"/>
          </p:nvPr>
        </p:nvSpPr>
        <p:spPr/>
        <p:txBody>
          <a:bodyPr>
            <a:normAutofit fontScale="55000" lnSpcReduction="20000"/>
          </a:bodyPr>
          <a:lstStyle/>
          <a:p>
            <a:r>
              <a:rPr lang="en-US" dirty="0" smtClean="0"/>
              <a:t>Large datasets generation</a:t>
            </a:r>
          </a:p>
          <a:p>
            <a:pPr lvl="1"/>
            <a:r>
              <a:rPr lang="en-US" b="1" dirty="0" smtClean="0"/>
              <a:t>Budget expenditure limitations (time), fiscal year </a:t>
            </a:r>
          </a:p>
          <a:p>
            <a:pPr lvl="1"/>
            <a:r>
              <a:rPr lang="en-US" b="1" dirty="0" smtClean="0"/>
              <a:t>Ernst Christine, Kim,  David, Peter could provide chromatin</a:t>
            </a:r>
          </a:p>
          <a:p>
            <a:r>
              <a:rPr lang="en-US" dirty="0" smtClean="0"/>
              <a:t>Bring literature in</a:t>
            </a:r>
          </a:p>
          <a:p>
            <a:pPr lvl="1"/>
            <a:r>
              <a:rPr lang="en-US" dirty="0" smtClean="0"/>
              <a:t>Thousands of papers</a:t>
            </a:r>
          </a:p>
          <a:p>
            <a:pPr lvl="1"/>
            <a:r>
              <a:rPr lang="en-US" dirty="0" smtClean="0"/>
              <a:t>AP1 – just chromatin opening</a:t>
            </a:r>
          </a:p>
          <a:p>
            <a:pPr lvl="2"/>
            <a:r>
              <a:rPr lang="en-US" dirty="0" smtClean="0"/>
              <a:t>AP1 hundred of mutation experiments (</a:t>
            </a:r>
            <a:r>
              <a:rPr lang="en-US" dirty="0" smtClean="0">
                <a:sym typeface="Wingdings" pitchFamily="2" charset="2"/>
              </a:rPr>
              <a:t>they are functional at given places)</a:t>
            </a:r>
          </a:p>
          <a:p>
            <a:pPr lvl="2"/>
            <a:r>
              <a:rPr lang="en-US" dirty="0" smtClean="0">
                <a:sym typeface="Wingdings" pitchFamily="2" charset="2"/>
              </a:rPr>
              <a:t>Potential versus actual binding – there may be other factors that bind Ap1 motif</a:t>
            </a:r>
            <a:endParaRPr lang="en-US" dirty="0" smtClean="0"/>
          </a:p>
          <a:p>
            <a:pPr lvl="1"/>
            <a:r>
              <a:rPr lang="en-US" dirty="0" smtClean="0"/>
              <a:t>Hundred cell lines from Duke and U Wash </a:t>
            </a:r>
            <a:r>
              <a:rPr lang="en-US" dirty="0" err="1" smtClean="0"/>
              <a:t>DNAse</a:t>
            </a:r>
            <a:r>
              <a:rPr lang="en-US" dirty="0" smtClean="0"/>
              <a:t>/FAIRE, etc.</a:t>
            </a:r>
          </a:p>
          <a:p>
            <a:pPr lvl="1"/>
            <a:r>
              <a:rPr lang="en-US" dirty="0" smtClean="0"/>
              <a:t>Cell morphology</a:t>
            </a:r>
          </a:p>
          <a:p>
            <a:pPr lvl="2"/>
            <a:r>
              <a:rPr lang="en-US" dirty="0" smtClean="0"/>
              <a:t>Erik VN there are factors that are always involved in microtubules, junctions, etc. same factor-same pathways, this is easy to address by looking at the cell with microscopy</a:t>
            </a:r>
          </a:p>
          <a:p>
            <a:pPr lvl="2"/>
            <a:r>
              <a:rPr lang="en-US" dirty="0" smtClean="0"/>
              <a:t>Sample providers will tell</a:t>
            </a:r>
          </a:p>
          <a:p>
            <a:pPr lvl="2"/>
            <a:r>
              <a:rPr lang="en-US" dirty="0" smtClean="0"/>
              <a:t>Boris: </a:t>
            </a:r>
            <a:r>
              <a:rPr lang="en-US" dirty="0" err="1" smtClean="0"/>
              <a:t>polycomb</a:t>
            </a:r>
            <a:r>
              <a:rPr lang="en-US" dirty="0" smtClean="0"/>
              <a:t>-repressed, morphology may be correlated with loci responsible for multicellular processes that are shut down by epigenome/chromatin/</a:t>
            </a:r>
            <a:r>
              <a:rPr lang="en-US" dirty="0" err="1" smtClean="0"/>
              <a:t>polycomb</a:t>
            </a:r>
            <a:r>
              <a:rPr lang="en-US" dirty="0" smtClean="0"/>
              <a:t>, etc. and may be seen by studying morphology.</a:t>
            </a:r>
          </a:p>
          <a:p>
            <a:pPr lvl="2"/>
            <a:r>
              <a:rPr lang="en-US" dirty="0" smtClean="0"/>
              <a:t>Some cells (P </a:t>
            </a:r>
            <a:r>
              <a:rPr lang="en-US" dirty="0" err="1" smtClean="0"/>
              <a:t>Arner</a:t>
            </a:r>
            <a:r>
              <a:rPr lang="en-US" dirty="0" smtClean="0"/>
              <a:t>) and complete full differentiation/or not.</a:t>
            </a:r>
          </a:p>
          <a:p>
            <a:pPr lvl="2"/>
            <a:r>
              <a:rPr lang="en-US" dirty="0" smtClean="0"/>
              <a:t>Include nuclear shape if available</a:t>
            </a:r>
          </a:p>
          <a:p>
            <a:r>
              <a:rPr lang="en-US" dirty="0" smtClean="0"/>
              <a:t>Stability of RNA (painting, translation, etc.)</a:t>
            </a:r>
          </a:p>
          <a:p>
            <a:endParaRPr lang="en-US" dirty="0"/>
          </a:p>
        </p:txBody>
      </p:sp>
    </p:spTree>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Pub strategy</a:t>
            </a:r>
            <a:endParaRPr lang="en-US" dirty="0"/>
          </a:p>
        </p:txBody>
      </p:sp>
      <p:sp>
        <p:nvSpPr>
          <p:cNvPr id="3" name="Content Placeholder 2"/>
          <p:cNvSpPr>
            <a:spLocks noGrp="1"/>
          </p:cNvSpPr>
          <p:nvPr>
            <p:ph idx="1"/>
          </p:nvPr>
        </p:nvSpPr>
        <p:spPr/>
        <p:txBody>
          <a:bodyPr>
            <a:normAutofit/>
          </a:bodyPr>
          <a:lstStyle/>
          <a:p>
            <a:r>
              <a:rPr lang="en-US" dirty="0" smtClean="0"/>
              <a:t>Nature</a:t>
            </a:r>
          </a:p>
          <a:p>
            <a:pPr lvl="1"/>
            <a:r>
              <a:rPr lang="en-US" dirty="0" smtClean="0"/>
              <a:t>Magdalena Skipper visits here end of November</a:t>
            </a:r>
          </a:p>
          <a:p>
            <a:pPr lvl="1"/>
            <a:r>
              <a:rPr lang="en-US" dirty="0" smtClean="0"/>
              <a:t>Also phase I paper</a:t>
            </a:r>
          </a:p>
          <a:p>
            <a:pPr lvl="2"/>
            <a:r>
              <a:rPr lang="en-US" dirty="0" smtClean="0"/>
              <a:t>(what needed? Other papers?)</a:t>
            </a:r>
          </a:p>
          <a:p>
            <a:r>
              <a:rPr lang="en-US" dirty="0" smtClean="0"/>
              <a:t>Science	</a:t>
            </a:r>
          </a:p>
          <a:p>
            <a:pPr lvl="1"/>
            <a:r>
              <a:rPr lang="en-US" dirty="0" smtClean="0"/>
              <a:t> Science editor visits here tomorrow</a:t>
            </a:r>
          </a:p>
          <a:p>
            <a:pPr lvl="1"/>
            <a:r>
              <a:rPr lang="en-US" dirty="0" smtClean="0"/>
              <a:t>But we tell him we go to nature??</a:t>
            </a:r>
          </a:p>
          <a:p>
            <a:pPr marL="342900" lvl="2" indent="-342900"/>
            <a:r>
              <a:rPr lang="en-US" dirty="0" smtClean="0"/>
              <a:t>Options to discuss groups of submissions</a:t>
            </a:r>
          </a:p>
          <a:p>
            <a:pPr marL="800100" lvl="3" indent="-342900"/>
            <a:r>
              <a:rPr lang="en-US" dirty="0" smtClean="0"/>
              <a:t>Make the best deal with Nature, Science</a:t>
            </a:r>
          </a:p>
          <a:p>
            <a:endParaRPr lang="en-US" dirty="0"/>
          </a:p>
        </p:txBody>
      </p:sp>
    </p:spTree>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87362"/>
          </a:xfrm>
        </p:spPr>
        <p:txBody>
          <a:bodyPr>
            <a:normAutofit fontScale="90000"/>
          </a:bodyPr>
          <a:lstStyle/>
          <a:p>
            <a:r>
              <a:rPr lang="en-US" dirty="0" smtClean="0"/>
              <a:t>Simple story-data dump</a:t>
            </a:r>
            <a:endParaRPr lang="en-US" dirty="0"/>
          </a:p>
        </p:txBody>
      </p:sp>
      <p:sp>
        <p:nvSpPr>
          <p:cNvPr id="3" name="Content Placeholder 2"/>
          <p:cNvSpPr>
            <a:spLocks noGrp="1"/>
          </p:cNvSpPr>
          <p:nvPr>
            <p:ph idx="1"/>
          </p:nvPr>
        </p:nvSpPr>
        <p:spPr>
          <a:xfrm>
            <a:off x="0" y="762000"/>
            <a:ext cx="9144000" cy="6096000"/>
          </a:xfrm>
        </p:spPr>
        <p:txBody>
          <a:bodyPr>
            <a:normAutofit fontScale="92500"/>
          </a:bodyPr>
          <a:lstStyle/>
          <a:p>
            <a:r>
              <a:rPr lang="en-US" dirty="0" smtClean="0"/>
              <a:t>Simple story few questions</a:t>
            </a:r>
          </a:p>
          <a:p>
            <a:r>
              <a:rPr lang="en-US" dirty="0" smtClean="0"/>
              <a:t>Energy, time, competence of the writers</a:t>
            </a:r>
          </a:p>
          <a:p>
            <a:pPr lvl="2"/>
            <a:r>
              <a:rPr lang="en-US" dirty="0" smtClean="0"/>
              <a:t>The to-do things </a:t>
            </a:r>
          </a:p>
          <a:p>
            <a:pPr lvl="2"/>
            <a:r>
              <a:rPr lang="en-US" dirty="0" smtClean="0"/>
              <a:t>Carsten chasing to let it happen</a:t>
            </a:r>
          </a:p>
          <a:p>
            <a:pPr lvl="1"/>
            <a:r>
              <a:rPr lang="en-US" dirty="0" smtClean="0"/>
              <a:t>4 weeks? After data is prepared?</a:t>
            </a:r>
          </a:p>
          <a:p>
            <a:pPr lvl="2"/>
            <a:r>
              <a:rPr lang="en-US" b="1" dirty="0" smtClean="0">
                <a:solidFill>
                  <a:schemeClr val="accent2">
                    <a:lumMod val="50000"/>
                  </a:schemeClr>
                </a:solidFill>
              </a:rPr>
              <a:t>Carsten, David to make a skeleton that is simple, Carsten and team to provide figures</a:t>
            </a:r>
          </a:p>
          <a:p>
            <a:pPr lvl="2"/>
            <a:r>
              <a:rPr lang="en-US" dirty="0" smtClean="0"/>
              <a:t>Do not do complicated things</a:t>
            </a:r>
          </a:p>
          <a:p>
            <a:pPr lvl="2"/>
            <a:r>
              <a:rPr lang="en-US" dirty="0" smtClean="0"/>
              <a:t>Coordinate collaborator’s efforts for the “scary” table.</a:t>
            </a:r>
          </a:p>
          <a:p>
            <a:pPr lvl="1"/>
            <a:r>
              <a:rPr lang="en-US" dirty="0" smtClean="0"/>
              <a:t>When the sample providers will have manuscripts? </a:t>
            </a:r>
          </a:p>
          <a:p>
            <a:pPr lvl="2"/>
            <a:r>
              <a:rPr lang="en-US" dirty="0" smtClean="0"/>
              <a:t>Peter A: summer 2013 for paper</a:t>
            </a:r>
          </a:p>
          <a:p>
            <a:pPr lvl="2"/>
            <a:r>
              <a:rPr lang="en-US" dirty="0" smtClean="0"/>
              <a:t>Other papers need some time for the submitted (draft 6 months).</a:t>
            </a:r>
          </a:p>
          <a:p>
            <a:pPr lvl="2"/>
            <a:r>
              <a:rPr lang="en-US" dirty="0" smtClean="0"/>
              <a:t>Individual time courses can be co-submitted </a:t>
            </a:r>
          </a:p>
          <a:p>
            <a:pPr lvl="3"/>
            <a:r>
              <a:rPr lang="en-US" dirty="0" smtClean="0"/>
              <a:t>Negotiate papers</a:t>
            </a:r>
          </a:p>
          <a:p>
            <a:pPr lvl="2"/>
            <a:endParaRPr lang="en-US" dirty="0" smtClean="0"/>
          </a:p>
          <a:p>
            <a:pPr lvl="2"/>
            <a:endParaRPr lang="en-US" dirty="0" smtClean="0"/>
          </a:p>
          <a:p>
            <a:pPr lvl="1"/>
            <a:endParaRPr lang="en-US" dirty="0"/>
          </a:p>
        </p:txBody>
      </p:sp>
    </p:spTree>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High profile time course papers</a:t>
            </a:r>
            <a:endParaRPr lang="en-US" dirty="0"/>
          </a:p>
        </p:txBody>
      </p:sp>
      <p:sp>
        <p:nvSpPr>
          <p:cNvPr id="3" name="Content Placeholder 2"/>
          <p:cNvSpPr>
            <a:spLocks noGrp="1"/>
          </p:cNvSpPr>
          <p:nvPr>
            <p:ph idx="1"/>
          </p:nvPr>
        </p:nvSpPr>
        <p:spPr>
          <a:xfrm>
            <a:off x="0" y="1295400"/>
            <a:ext cx="9144000" cy="5562600"/>
          </a:xfrm>
        </p:spPr>
        <p:txBody>
          <a:bodyPr>
            <a:normAutofit fontScale="92500" lnSpcReduction="10000"/>
          </a:bodyPr>
          <a:lstStyle/>
          <a:p>
            <a:r>
              <a:rPr lang="en-US" dirty="0" smtClean="0"/>
              <a:t>Most paper: 6 months or more; </a:t>
            </a:r>
          </a:p>
          <a:p>
            <a:r>
              <a:rPr lang="en-US" dirty="0" smtClean="0"/>
              <a:t>Nature:</a:t>
            </a:r>
          </a:p>
          <a:p>
            <a:pPr lvl="1"/>
            <a:r>
              <a:rPr lang="en-US" dirty="0" smtClean="0"/>
              <a:t>Peter A: A couple of papers but next summer</a:t>
            </a:r>
          </a:p>
          <a:p>
            <a:pPr lvl="1"/>
            <a:r>
              <a:rPr lang="en-US" dirty="0" smtClean="0"/>
              <a:t>Chris W, </a:t>
            </a:r>
          </a:p>
          <a:p>
            <a:endParaRPr lang="en-US" dirty="0" smtClean="0"/>
          </a:p>
          <a:p>
            <a:r>
              <a:rPr lang="en-US" dirty="0" smtClean="0"/>
              <a:t>DH: Nature </a:t>
            </a:r>
            <a:r>
              <a:rPr lang="en-US" dirty="0" err="1" smtClean="0"/>
              <a:t>Immun</a:t>
            </a:r>
            <a:r>
              <a:rPr lang="en-US" dirty="0" smtClean="0"/>
              <a:t> or similar</a:t>
            </a:r>
          </a:p>
          <a:p>
            <a:r>
              <a:rPr lang="en-US" dirty="0" smtClean="0"/>
              <a:t>Kim: high but may not be Nature</a:t>
            </a:r>
          </a:p>
          <a:p>
            <a:r>
              <a:rPr lang="en-US" dirty="0" smtClean="0"/>
              <a:t>Cerebellum dev: Nat Neuroscience</a:t>
            </a:r>
          </a:p>
          <a:p>
            <a:r>
              <a:rPr lang="en-US" dirty="0" smtClean="0"/>
              <a:t>Tim/</a:t>
            </a:r>
            <a:r>
              <a:rPr lang="en-US" dirty="0" err="1" smtClean="0"/>
              <a:t>Valerio</a:t>
            </a:r>
            <a:r>
              <a:rPr lang="en-US" dirty="0" smtClean="0"/>
              <a:t> it takes more than 6 months.</a:t>
            </a:r>
          </a:p>
          <a:p>
            <a:r>
              <a:rPr lang="en-US" dirty="0" smtClean="0"/>
              <a:t>Frank: Nat Immunology (validation)</a:t>
            </a:r>
          </a:p>
          <a:p>
            <a:r>
              <a:rPr lang="en-US" dirty="0" smtClean="0"/>
              <a:t>Mariko: Mol Sys </a:t>
            </a:r>
            <a:r>
              <a:rPr lang="en-US" dirty="0" err="1" smtClean="0"/>
              <a:t>Biol</a:t>
            </a:r>
            <a:endParaRPr lang="en-US" dirty="0" smtClean="0"/>
          </a:p>
          <a:p>
            <a:endParaRPr lang="en-US" dirty="0" smtClean="0"/>
          </a:p>
          <a:p>
            <a:endParaRPr lang="en-US" dirty="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76938401"/>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rmAutofit fontScale="90000"/>
          </a:bodyPr>
          <a:lstStyle/>
          <a:p>
            <a:r>
              <a:rPr lang="en-US" dirty="0" smtClean="0"/>
              <a:t>Figures integrated </a:t>
            </a:r>
            <a:r>
              <a:rPr lang="en-US" dirty="0" err="1" smtClean="0"/>
              <a:t>timecourse</a:t>
            </a:r>
            <a:r>
              <a:rPr lang="en-US" dirty="0" smtClean="0"/>
              <a:t> paper</a:t>
            </a:r>
            <a:endParaRPr lang="en-US" dirty="0"/>
          </a:p>
        </p:txBody>
      </p:sp>
      <p:sp>
        <p:nvSpPr>
          <p:cNvPr id="3" name="Content Placeholder 2"/>
          <p:cNvSpPr>
            <a:spLocks noGrp="1"/>
          </p:cNvSpPr>
          <p:nvPr>
            <p:ph idx="1"/>
          </p:nvPr>
        </p:nvSpPr>
        <p:spPr>
          <a:xfrm>
            <a:off x="0" y="838200"/>
            <a:ext cx="9144000" cy="6019800"/>
          </a:xfrm>
        </p:spPr>
        <p:txBody>
          <a:bodyPr>
            <a:normAutofit fontScale="70000" lnSpcReduction="20000"/>
          </a:bodyPr>
          <a:lstStyle/>
          <a:p>
            <a:r>
              <a:rPr lang="en-US" dirty="0" smtClean="0"/>
              <a:t>Fig 1: statistics</a:t>
            </a:r>
          </a:p>
          <a:p>
            <a:r>
              <a:rPr lang="en-US" dirty="0" smtClean="0"/>
              <a:t>Fig 2: put time courses in the snapshot framework </a:t>
            </a:r>
          </a:p>
          <a:p>
            <a:pPr lvl="1"/>
            <a:r>
              <a:rPr lang="en-US" dirty="0" smtClean="0"/>
              <a:t>Distinguish differentiation/activation related to start and end point</a:t>
            </a:r>
          </a:p>
          <a:p>
            <a:r>
              <a:rPr lang="en-US" dirty="0" smtClean="0"/>
              <a:t>Fig 3: early response + clustering</a:t>
            </a:r>
          </a:p>
          <a:p>
            <a:pPr lvl="1"/>
            <a:r>
              <a:rPr lang="en-US" dirty="0" smtClean="0"/>
              <a:t>+ later patterns (where do you separate in a different specific paper?)</a:t>
            </a:r>
          </a:p>
          <a:p>
            <a:pPr lvl="1"/>
            <a:r>
              <a:rPr lang="en-US" dirty="0" smtClean="0"/>
              <a:t>Identify commonalities, differences, branching</a:t>
            </a:r>
          </a:p>
          <a:p>
            <a:pPr lvl="2"/>
            <a:r>
              <a:rPr lang="en-US" dirty="0" smtClean="0"/>
              <a:t>All the stuff on the previous slide?</a:t>
            </a:r>
          </a:p>
          <a:p>
            <a:pPr lvl="2"/>
            <a:r>
              <a:rPr lang="en-US" dirty="0" smtClean="0"/>
              <a:t>Why is transient</a:t>
            </a:r>
          </a:p>
          <a:p>
            <a:pPr lvl="2"/>
            <a:r>
              <a:rPr lang="en-US" dirty="0" smtClean="0"/>
              <a:t>Distance approach (</a:t>
            </a:r>
            <a:r>
              <a:rPr lang="en-US" dirty="0" err="1" smtClean="0"/>
              <a:t>Biolayout</a:t>
            </a:r>
            <a:r>
              <a:rPr lang="en-US" dirty="0" smtClean="0"/>
              <a:t>?) </a:t>
            </a:r>
          </a:p>
          <a:p>
            <a:pPr lvl="3"/>
            <a:r>
              <a:rPr lang="en-US" dirty="0" smtClean="0"/>
              <a:t>Is this the key figure to address the key point in the paper?</a:t>
            </a:r>
          </a:p>
          <a:p>
            <a:r>
              <a:rPr lang="en-US" dirty="0" smtClean="0"/>
              <a:t>Fig 4: </a:t>
            </a:r>
            <a:r>
              <a:rPr lang="en-US" dirty="0"/>
              <a:t>common network motifs etc.</a:t>
            </a:r>
          </a:p>
          <a:p>
            <a:r>
              <a:rPr lang="en-US" dirty="0" smtClean="0"/>
              <a:t>Fig 5: </a:t>
            </a:r>
            <a:r>
              <a:rPr lang="en-US" dirty="0" smtClean="0"/>
              <a:t>species comparison</a:t>
            </a:r>
          </a:p>
          <a:p>
            <a:r>
              <a:rPr lang="en-US" dirty="0" smtClean="0"/>
              <a:t>Fig </a:t>
            </a:r>
            <a:r>
              <a:rPr lang="en-US" dirty="0" smtClean="0"/>
              <a:t>6: </a:t>
            </a:r>
            <a:r>
              <a:rPr lang="en-US" dirty="0" smtClean="0"/>
              <a:t>knocking down and profile the novel elements that appear from the analysis in Fig#3. Overexpress + KD in cell system</a:t>
            </a:r>
            <a:r>
              <a:rPr lang="en-US" dirty="0" smtClean="0">
                <a:sym typeface="Wingdings" pitchFamily="2" charset="2"/>
              </a:rPr>
              <a:t> Illumina CAGE</a:t>
            </a:r>
          </a:p>
          <a:p>
            <a:r>
              <a:rPr lang="en-US" dirty="0" err="1" smtClean="0"/>
              <a:t>Dnase</a:t>
            </a:r>
            <a:r>
              <a:rPr lang="en-US" dirty="0" smtClean="0"/>
              <a:t> </a:t>
            </a:r>
            <a:r>
              <a:rPr lang="en-US" dirty="0" smtClean="0"/>
              <a:t>hypersensitive sites in IER </a:t>
            </a:r>
          </a:p>
          <a:p>
            <a:pPr lvl="1"/>
            <a:r>
              <a:rPr lang="en-US" dirty="0" smtClean="0"/>
              <a:t>Not at OSC or collaborators. Talk with Crawford (Piero will do)</a:t>
            </a:r>
          </a:p>
          <a:p>
            <a:r>
              <a:rPr lang="en-US" dirty="0" smtClean="0"/>
              <a:t>Submit with the current data</a:t>
            </a:r>
          </a:p>
          <a:p>
            <a:pPr lvl="1"/>
            <a:r>
              <a:rPr lang="en-US" dirty="0" smtClean="0"/>
              <a:t>Then in parallel do Chip-seq in the transition with  EGR1, FOSB… Jun. …. Early ; are they differentially recruited?; Gel retardation assays?</a:t>
            </a:r>
          </a:p>
        </p:txBody>
      </p:sp>
    </p:spTree>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Figure/ Table 1</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What</a:t>
            </a:r>
          </a:p>
          <a:p>
            <a:pPr lvl="1"/>
            <a:r>
              <a:rPr lang="en-US" dirty="0" smtClean="0"/>
              <a:t>Overview of time-courses </a:t>
            </a:r>
          </a:p>
          <a:p>
            <a:pPr lvl="2"/>
            <a:r>
              <a:rPr lang="en-US" dirty="0" smtClean="0"/>
              <a:t>Cartoon of human body visualizing the location of time course samples </a:t>
            </a:r>
          </a:p>
          <a:p>
            <a:pPr lvl="1"/>
            <a:r>
              <a:rPr lang="en-US" dirty="0" smtClean="0"/>
              <a:t>Characterize the time-courses </a:t>
            </a:r>
          </a:p>
          <a:p>
            <a:pPr lvl="1"/>
            <a:r>
              <a:rPr lang="en-US" dirty="0" smtClean="0"/>
              <a:t>Emphasize the diversity </a:t>
            </a:r>
          </a:p>
          <a:p>
            <a:pPr lvl="1"/>
            <a:r>
              <a:rPr lang="en-US" dirty="0" smtClean="0"/>
              <a:t>Cell type, type of receptor, classification of outcome </a:t>
            </a:r>
          </a:p>
          <a:p>
            <a:pPr lvl="1"/>
            <a:r>
              <a:rPr lang="en-US" dirty="0" smtClean="0"/>
              <a:t>What time points taken in each case </a:t>
            </a:r>
          </a:p>
          <a:p>
            <a:r>
              <a:rPr lang="en-US" dirty="0" smtClean="0"/>
              <a:t>Who</a:t>
            </a:r>
          </a:p>
          <a:p>
            <a:pPr lvl="1"/>
            <a:r>
              <a:rPr lang="en-US" dirty="0" smtClean="0"/>
              <a:t>Watanabe for cartoon </a:t>
            </a:r>
          </a:p>
          <a:p>
            <a:pPr lvl="1"/>
            <a:r>
              <a:rPr lang="en-US" dirty="0" smtClean="0"/>
              <a:t>Christine, David, Carsten, Al for table </a:t>
            </a:r>
          </a:p>
          <a:p>
            <a:r>
              <a:rPr lang="en-US" dirty="0" smtClean="0"/>
              <a:t>Until when </a:t>
            </a:r>
          </a:p>
          <a:p>
            <a:pPr lvl="1"/>
            <a:r>
              <a:rPr lang="en-US" dirty="0" smtClean="0"/>
              <a:t>Within 2012 </a:t>
            </a:r>
            <a:endParaRPr lang="en-US" dirty="0"/>
          </a:p>
        </p:txBody>
      </p:sp>
    </p:spTree>
    <p:extLst>
      <p:ext uri="{BB962C8B-B14F-4D97-AF65-F5344CB8AC3E}">
        <p14:creationId xmlns:p14="http://schemas.microsoft.com/office/powerpoint/2010/main" val="762059679"/>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Figure 2</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What </a:t>
            </a:r>
          </a:p>
          <a:p>
            <a:pPr lvl="1"/>
            <a:r>
              <a:rPr lang="en-US" dirty="0" smtClean="0"/>
              <a:t>Put </a:t>
            </a:r>
            <a:r>
              <a:rPr lang="en-US" dirty="0"/>
              <a:t>time courses in the snapshot framework </a:t>
            </a:r>
          </a:p>
          <a:p>
            <a:pPr lvl="2"/>
            <a:r>
              <a:rPr lang="en-US" dirty="0"/>
              <a:t>Distinguish differentiation/activation related to start and end point</a:t>
            </a:r>
          </a:p>
          <a:p>
            <a:pPr lvl="2"/>
            <a:r>
              <a:rPr lang="en-US" dirty="0" err="1" smtClean="0"/>
              <a:t>Biolayout</a:t>
            </a:r>
            <a:r>
              <a:rPr lang="en-US" dirty="0" smtClean="0"/>
              <a:t> or similar </a:t>
            </a:r>
          </a:p>
          <a:p>
            <a:pPr lvl="1"/>
            <a:r>
              <a:rPr lang="en-US" dirty="0" smtClean="0"/>
              <a:t>Confirm key marker genes for each time-course with CAGE expression, as table (sanity check) </a:t>
            </a:r>
          </a:p>
          <a:p>
            <a:r>
              <a:rPr lang="en-US" dirty="0" smtClean="0"/>
              <a:t>Who</a:t>
            </a:r>
          </a:p>
          <a:p>
            <a:pPr lvl="1"/>
            <a:r>
              <a:rPr lang="en-US" dirty="0" err="1" smtClean="0"/>
              <a:t>Biolayout</a:t>
            </a:r>
            <a:r>
              <a:rPr lang="en-US" dirty="0" smtClean="0"/>
              <a:t>: Kim, (Kenny, Tom) </a:t>
            </a:r>
          </a:p>
          <a:p>
            <a:pPr lvl="1"/>
            <a:r>
              <a:rPr lang="en-US" dirty="0" smtClean="0"/>
              <a:t>Key marker gene table: Christine asks collaborators </a:t>
            </a:r>
          </a:p>
          <a:p>
            <a:r>
              <a:rPr lang="en-US" dirty="0" smtClean="0"/>
              <a:t>When </a:t>
            </a:r>
          </a:p>
          <a:p>
            <a:pPr lvl="1"/>
            <a:r>
              <a:rPr lang="en-US" dirty="0" smtClean="0"/>
              <a:t>Early draft in November 2012</a:t>
            </a:r>
            <a:endParaRPr lang="en-US" dirty="0"/>
          </a:p>
        </p:txBody>
      </p:sp>
    </p:spTree>
    <p:extLst>
      <p:ext uri="{BB962C8B-B14F-4D97-AF65-F5344CB8AC3E}">
        <p14:creationId xmlns:p14="http://schemas.microsoft.com/office/powerpoint/2010/main" val="480398163"/>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Figure 3</a:t>
            </a:r>
            <a:endParaRPr lang="en-US" dirty="0"/>
          </a:p>
        </p:txBody>
      </p:sp>
      <p:sp>
        <p:nvSpPr>
          <p:cNvPr id="3" name="Content Placeholder 2"/>
          <p:cNvSpPr>
            <a:spLocks noGrp="1"/>
          </p:cNvSpPr>
          <p:nvPr>
            <p:ph idx="1"/>
          </p:nvPr>
        </p:nvSpPr>
        <p:spPr/>
        <p:txBody>
          <a:bodyPr>
            <a:normAutofit fontScale="55000" lnSpcReduction="20000"/>
          </a:bodyPr>
          <a:lstStyle/>
          <a:p>
            <a:r>
              <a:rPr lang="en-US" dirty="0" smtClean="0"/>
              <a:t>What</a:t>
            </a:r>
          </a:p>
          <a:p>
            <a:pPr lvl="1"/>
            <a:r>
              <a:rPr lang="en-US" dirty="0" smtClean="0"/>
              <a:t>Focus on early </a:t>
            </a:r>
            <a:r>
              <a:rPr lang="en-US" dirty="0"/>
              <a:t>response </a:t>
            </a:r>
            <a:endParaRPr lang="en-US" dirty="0" smtClean="0"/>
          </a:p>
          <a:p>
            <a:pPr lvl="1"/>
            <a:r>
              <a:rPr lang="en-US" dirty="0" smtClean="0"/>
              <a:t>Visualization </a:t>
            </a:r>
          </a:p>
          <a:p>
            <a:pPr lvl="2"/>
            <a:r>
              <a:rPr lang="en-US" dirty="0" smtClean="0"/>
              <a:t>Separately for early, mid, late </a:t>
            </a:r>
          </a:p>
          <a:p>
            <a:pPr lvl="2"/>
            <a:r>
              <a:rPr lang="en-US" dirty="0" smtClean="0"/>
              <a:t>Who: </a:t>
            </a:r>
            <a:r>
              <a:rPr lang="en-US" dirty="0" err="1" smtClean="0"/>
              <a:t>Albin</a:t>
            </a:r>
            <a:r>
              <a:rPr lang="en-US" dirty="0"/>
              <a:t>, Robin, Boris, </a:t>
            </a:r>
            <a:r>
              <a:rPr lang="en-US" dirty="0" smtClean="0"/>
              <a:t>David </a:t>
            </a:r>
          </a:p>
          <a:p>
            <a:pPr lvl="1"/>
            <a:r>
              <a:rPr lang="en-US" dirty="0" smtClean="0"/>
              <a:t>Based on </a:t>
            </a:r>
          </a:p>
          <a:p>
            <a:pPr lvl="2"/>
            <a:r>
              <a:rPr lang="en-US" dirty="0" smtClean="0"/>
              <a:t>Expression, enhancer usage, motif usage, </a:t>
            </a:r>
            <a:r>
              <a:rPr lang="en-US" dirty="0" err="1" smtClean="0"/>
              <a:t>miRNA</a:t>
            </a:r>
            <a:r>
              <a:rPr lang="en-US" dirty="0" smtClean="0"/>
              <a:t>, non-</a:t>
            </a:r>
            <a:r>
              <a:rPr lang="en-US" dirty="0" err="1" smtClean="0"/>
              <a:t>miRNA</a:t>
            </a:r>
            <a:r>
              <a:rPr lang="en-US" dirty="0" smtClean="0"/>
              <a:t> induced in time </a:t>
            </a:r>
          </a:p>
          <a:p>
            <a:pPr lvl="2"/>
            <a:r>
              <a:rPr lang="en-US" dirty="0" smtClean="0"/>
              <a:t>Who: collaborators </a:t>
            </a:r>
            <a:r>
              <a:rPr lang="en-US" dirty="0"/>
              <a:t>for each of the analysis results involved </a:t>
            </a:r>
            <a:endParaRPr lang="en-US" dirty="0" smtClean="0"/>
          </a:p>
          <a:p>
            <a:pPr lvl="2"/>
            <a:r>
              <a:rPr lang="en-US" dirty="0" smtClean="0"/>
              <a:t>Done, Dec 2012, December 1012, done, maybe next paper </a:t>
            </a:r>
            <a:endParaRPr lang="en-US" dirty="0"/>
          </a:p>
          <a:p>
            <a:pPr lvl="1"/>
            <a:r>
              <a:rPr lang="en-US" dirty="0"/>
              <a:t>Identify commonalities, </a:t>
            </a:r>
            <a:r>
              <a:rPr lang="en-US" dirty="0" smtClean="0"/>
              <a:t>differences -&gt; branching, where </a:t>
            </a:r>
            <a:r>
              <a:rPr lang="en-US" dirty="0"/>
              <a:t>do cells become specialized </a:t>
            </a:r>
          </a:p>
          <a:p>
            <a:pPr lvl="2"/>
            <a:r>
              <a:rPr lang="en-US" dirty="0"/>
              <a:t>All the stuff on the previous slide?</a:t>
            </a:r>
          </a:p>
          <a:p>
            <a:pPr lvl="2"/>
            <a:r>
              <a:rPr lang="en-US" dirty="0"/>
              <a:t>Why is transient</a:t>
            </a:r>
          </a:p>
          <a:p>
            <a:pPr lvl="2"/>
            <a:r>
              <a:rPr lang="en-US" dirty="0"/>
              <a:t>Distance approach (</a:t>
            </a:r>
            <a:r>
              <a:rPr lang="en-US" dirty="0" err="1"/>
              <a:t>Biolayout</a:t>
            </a:r>
            <a:r>
              <a:rPr lang="en-US" dirty="0"/>
              <a:t>?) </a:t>
            </a:r>
          </a:p>
          <a:p>
            <a:pPr lvl="3"/>
            <a:r>
              <a:rPr lang="en-US" dirty="0"/>
              <a:t>Is this the key figure to address the key point in the paper</a:t>
            </a:r>
            <a:r>
              <a:rPr lang="en-US" dirty="0" smtClean="0"/>
              <a:t>?</a:t>
            </a:r>
          </a:p>
          <a:p>
            <a:pPr lvl="1"/>
            <a:r>
              <a:rPr lang="en-US" dirty="0" smtClean="0"/>
              <a:t>Identify ‘distance’ between time points </a:t>
            </a:r>
          </a:p>
          <a:p>
            <a:pPr lvl="1"/>
            <a:r>
              <a:rPr lang="en-US" dirty="0" smtClean="0"/>
              <a:t>Make lists of genes: TF, known early response genes, signaling, receptors, etc. </a:t>
            </a:r>
          </a:p>
          <a:p>
            <a:pPr lvl="2"/>
            <a:r>
              <a:rPr lang="en-US" dirty="0" smtClean="0"/>
              <a:t>Who: David, Carsten, then put on a Wiki page and ask collaborators to add </a:t>
            </a:r>
            <a:endParaRPr lang="en-US" dirty="0"/>
          </a:p>
          <a:p>
            <a:r>
              <a:rPr lang="en-US" dirty="0" smtClean="0"/>
              <a:t>When</a:t>
            </a:r>
            <a:endParaRPr lang="en-US" dirty="0"/>
          </a:p>
        </p:txBody>
      </p:sp>
    </p:spTree>
    <p:extLst>
      <p:ext uri="{BB962C8B-B14F-4D97-AF65-F5344CB8AC3E}">
        <p14:creationId xmlns:p14="http://schemas.microsoft.com/office/powerpoint/2010/main" val="20550866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Some impressions</a:t>
            </a:r>
            <a:endParaRPr lang="en-US" dirty="0"/>
          </a:p>
        </p:txBody>
      </p:sp>
      <p:sp>
        <p:nvSpPr>
          <p:cNvPr id="3" name="Content Placeholder 2"/>
          <p:cNvSpPr>
            <a:spLocks noGrp="1"/>
          </p:cNvSpPr>
          <p:nvPr>
            <p:ph idx="1"/>
          </p:nvPr>
        </p:nvSpPr>
        <p:spPr/>
        <p:txBody>
          <a:bodyPr/>
          <a:lstStyle/>
          <a:p>
            <a:r>
              <a:rPr lang="en-US" dirty="0" smtClean="0"/>
              <a:t>Some papers are ahead in the analysis</a:t>
            </a:r>
          </a:p>
          <a:p>
            <a:pPr lvl="1"/>
            <a:r>
              <a:rPr lang="en-US" dirty="0" smtClean="0"/>
              <a:t>Analysis is ongoing with several bioinformatics</a:t>
            </a:r>
          </a:p>
          <a:p>
            <a:r>
              <a:rPr lang="en-US" dirty="0" smtClean="0"/>
              <a:t>Some are behind</a:t>
            </a:r>
          </a:p>
          <a:p>
            <a:pPr lvl="1"/>
            <a:r>
              <a:rPr lang="en-US" dirty="0" smtClean="0"/>
              <a:t>Looking for bioinformatics collaborators.</a:t>
            </a:r>
          </a:p>
          <a:p>
            <a:pPr lvl="1"/>
            <a:r>
              <a:rPr lang="en-US" dirty="0" smtClean="0"/>
              <a:t>Late data or less interactions with the bioinformatics (newer member of the consortium, etc.)</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Figure 4</a:t>
            </a:r>
            <a:endParaRPr lang="en-US" dirty="0"/>
          </a:p>
        </p:txBody>
      </p:sp>
      <p:sp>
        <p:nvSpPr>
          <p:cNvPr id="3" name="Content Placeholder 2"/>
          <p:cNvSpPr>
            <a:spLocks noGrp="1"/>
          </p:cNvSpPr>
          <p:nvPr>
            <p:ph idx="1"/>
          </p:nvPr>
        </p:nvSpPr>
        <p:spPr/>
        <p:txBody>
          <a:bodyPr/>
          <a:lstStyle/>
          <a:p>
            <a:r>
              <a:rPr lang="en-US" dirty="0" smtClean="0"/>
              <a:t>Common </a:t>
            </a:r>
            <a:r>
              <a:rPr lang="en-US" dirty="0"/>
              <a:t>network motifs etc</a:t>
            </a:r>
            <a:r>
              <a:rPr lang="en-US" dirty="0" smtClean="0"/>
              <a:t>.</a:t>
            </a:r>
          </a:p>
          <a:p>
            <a:pPr lvl="1"/>
            <a:r>
              <a:rPr lang="en-US" dirty="0" smtClean="0"/>
              <a:t>Who: Erik A., Owen </a:t>
            </a:r>
          </a:p>
          <a:p>
            <a:pPr lvl="1"/>
            <a:r>
              <a:rPr lang="en-US" dirty="0" smtClean="0"/>
              <a:t>December 2012</a:t>
            </a:r>
            <a:endParaRPr lang="en-US" dirty="0"/>
          </a:p>
          <a:p>
            <a:endParaRPr lang="en-US" dirty="0"/>
          </a:p>
        </p:txBody>
      </p:sp>
    </p:spTree>
    <p:extLst>
      <p:ext uri="{BB962C8B-B14F-4D97-AF65-F5344CB8AC3E}">
        <p14:creationId xmlns:p14="http://schemas.microsoft.com/office/powerpoint/2010/main" val="18618146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Figure 5</a:t>
            </a:r>
            <a:endParaRPr lang="en-US" dirty="0"/>
          </a:p>
        </p:txBody>
      </p:sp>
      <p:sp>
        <p:nvSpPr>
          <p:cNvPr id="3" name="Content Placeholder 2"/>
          <p:cNvSpPr>
            <a:spLocks noGrp="1"/>
          </p:cNvSpPr>
          <p:nvPr>
            <p:ph idx="1"/>
          </p:nvPr>
        </p:nvSpPr>
        <p:spPr/>
        <p:txBody>
          <a:bodyPr/>
          <a:lstStyle/>
          <a:p>
            <a:r>
              <a:rPr lang="en-US" dirty="0" smtClean="0"/>
              <a:t>Species comparison</a:t>
            </a:r>
          </a:p>
          <a:p>
            <a:pPr lvl="1"/>
            <a:r>
              <a:rPr lang="en-US" dirty="0" smtClean="0"/>
              <a:t>IER similar aspects in terms of expression, </a:t>
            </a:r>
          </a:p>
          <a:p>
            <a:pPr lvl="1"/>
            <a:r>
              <a:rPr lang="en-US" dirty="0" err="1" smtClean="0"/>
              <a:t>Coexpression</a:t>
            </a:r>
            <a:r>
              <a:rPr lang="en-US" dirty="0" smtClean="0"/>
              <a:t> comparison: Yong </a:t>
            </a:r>
          </a:p>
          <a:p>
            <a:pPr lvl="1"/>
            <a:r>
              <a:rPr lang="en-US" dirty="0" smtClean="0"/>
              <a:t>Network comparisons: Erik, Owen</a:t>
            </a:r>
          </a:p>
          <a:p>
            <a:r>
              <a:rPr lang="en-US" dirty="0" smtClean="0"/>
              <a:t>Who</a:t>
            </a:r>
          </a:p>
          <a:p>
            <a:r>
              <a:rPr lang="en-US" dirty="0" smtClean="0"/>
              <a:t>When </a:t>
            </a:r>
            <a:endParaRPr lang="en-US" dirty="0"/>
          </a:p>
        </p:txBody>
      </p:sp>
    </p:spTree>
    <p:extLst>
      <p:ext uri="{BB962C8B-B14F-4D97-AF65-F5344CB8AC3E}">
        <p14:creationId xmlns:p14="http://schemas.microsoft.com/office/powerpoint/2010/main" val="267038561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Figure 6</a:t>
            </a:r>
            <a:endParaRPr lang="en-US" dirty="0"/>
          </a:p>
        </p:txBody>
      </p:sp>
      <p:sp>
        <p:nvSpPr>
          <p:cNvPr id="3" name="Content Placeholder 2"/>
          <p:cNvSpPr>
            <a:spLocks noGrp="1"/>
          </p:cNvSpPr>
          <p:nvPr>
            <p:ph idx="1"/>
          </p:nvPr>
        </p:nvSpPr>
        <p:spPr/>
        <p:txBody>
          <a:bodyPr/>
          <a:lstStyle/>
          <a:p>
            <a:r>
              <a:rPr lang="en-US" dirty="0"/>
              <a:t>knocking down and profile the novel elements that appear from the analysis in Fig#3. Overexpress + KD in cell system</a:t>
            </a:r>
            <a:r>
              <a:rPr lang="en-US" dirty="0">
                <a:sym typeface="Wingdings" pitchFamily="2" charset="2"/>
              </a:rPr>
              <a:t> </a:t>
            </a:r>
            <a:r>
              <a:rPr lang="en-US" dirty="0" err="1">
                <a:sym typeface="Wingdings" pitchFamily="2" charset="2"/>
              </a:rPr>
              <a:t>Illumina</a:t>
            </a:r>
            <a:r>
              <a:rPr lang="en-US" dirty="0">
                <a:sym typeface="Wingdings" pitchFamily="2" charset="2"/>
              </a:rPr>
              <a:t> </a:t>
            </a:r>
            <a:r>
              <a:rPr lang="en-US" dirty="0" smtClean="0">
                <a:sym typeface="Wingdings" pitchFamily="2" charset="2"/>
              </a:rPr>
              <a:t>CAGE </a:t>
            </a:r>
          </a:p>
          <a:p>
            <a:pPr lvl="1"/>
            <a:r>
              <a:rPr lang="en-US" dirty="0" smtClean="0">
                <a:sym typeface="Wingdings" pitchFamily="2" charset="2"/>
              </a:rPr>
              <a:t>Maybe we can wait for the reviewers to tell us what to validate </a:t>
            </a:r>
          </a:p>
          <a:p>
            <a:pPr lvl="1"/>
            <a:r>
              <a:rPr lang="en-US" dirty="0" smtClean="0">
                <a:sym typeface="Wingdings" pitchFamily="2" charset="2"/>
              </a:rPr>
              <a:t>Depends on what we see in the analysis </a:t>
            </a:r>
            <a:endParaRPr lang="en-US" dirty="0"/>
          </a:p>
        </p:txBody>
      </p:sp>
    </p:spTree>
    <p:extLst>
      <p:ext uri="{BB962C8B-B14F-4D97-AF65-F5344CB8AC3E}">
        <p14:creationId xmlns:p14="http://schemas.microsoft.com/office/powerpoint/2010/main" val="270514297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59955857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Satellite paper conclusions</a:t>
            </a:r>
            <a:endParaRPr lang="en-US" dirty="0"/>
          </a:p>
        </p:txBody>
      </p:sp>
      <p:sp>
        <p:nvSpPr>
          <p:cNvPr id="3" name="Content Placeholder 2"/>
          <p:cNvSpPr>
            <a:spLocks noGrp="1"/>
          </p:cNvSpPr>
          <p:nvPr>
            <p:ph idx="1"/>
          </p:nvPr>
        </p:nvSpPr>
        <p:spPr/>
        <p:txBody>
          <a:bodyPr/>
          <a:lstStyle/>
          <a:p>
            <a:r>
              <a:rPr lang="en-US" dirty="0" smtClean="0"/>
              <a:t>xx</a:t>
            </a:r>
            <a:endParaRPr lang="en-US" dirty="0"/>
          </a:p>
        </p:txBody>
      </p:sp>
    </p:spTree>
    <p:extLst>
      <p:ext uri="{BB962C8B-B14F-4D97-AF65-F5344CB8AC3E}">
        <p14:creationId xmlns:p14="http://schemas.microsoft.com/office/powerpoint/2010/main" val="22695931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normAutofit fontScale="90000"/>
          </a:bodyPr>
          <a:lstStyle/>
          <a:p>
            <a:r>
              <a:rPr lang="en-US" dirty="0" smtClean="0"/>
              <a:t>We have great time courses and tools.</a:t>
            </a:r>
            <a:br>
              <a:rPr lang="en-US" dirty="0" smtClean="0"/>
            </a:br>
            <a:r>
              <a:rPr lang="en-US" sz="3100" dirty="0"/>
              <a:t>D</a:t>
            </a:r>
            <a:r>
              <a:rPr lang="en-US" sz="3100" dirty="0" smtClean="0"/>
              <a:t>o we treat all the samples with the same tools?</a:t>
            </a:r>
            <a:endParaRPr lang="en-US" dirty="0"/>
          </a:p>
        </p:txBody>
      </p:sp>
      <p:sp>
        <p:nvSpPr>
          <p:cNvPr id="3" name="Content Placeholder 2"/>
          <p:cNvSpPr>
            <a:spLocks noGrp="1"/>
          </p:cNvSpPr>
          <p:nvPr>
            <p:ph idx="1"/>
          </p:nvPr>
        </p:nvSpPr>
        <p:spPr>
          <a:xfrm>
            <a:off x="0" y="1143000"/>
            <a:ext cx="9144000" cy="5715000"/>
          </a:xfrm>
        </p:spPr>
        <p:txBody>
          <a:bodyPr>
            <a:normAutofit fontScale="62500" lnSpcReduction="20000"/>
          </a:bodyPr>
          <a:lstStyle/>
          <a:p>
            <a:r>
              <a:rPr lang="en-US" dirty="0" smtClean="0">
                <a:solidFill>
                  <a:schemeClr val="tx2">
                    <a:lumMod val="75000"/>
                  </a:schemeClr>
                </a:solidFill>
              </a:rPr>
              <a:t>From today talks there were inspiring analysis based on analysis of time-courses:</a:t>
            </a:r>
          </a:p>
          <a:p>
            <a:pPr lvl="1"/>
            <a:r>
              <a:rPr lang="en-US" dirty="0" smtClean="0">
                <a:solidFill>
                  <a:schemeClr val="tx2">
                    <a:lumMod val="75000"/>
                  </a:schemeClr>
                </a:solidFill>
              </a:rPr>
              <a:t>Expression analysis by CAGE</a:t>
            </a:r>
          </a:p>
          <a:p>
            <a:pPr lvl="1"/>
            <a:r>
              <a:rPr lang="en-US" dirty="0" smtClean="0">
                <a:solidFill>
                  <a:schemeClr val="tx2">
                    <a:lumMod val="75000"/>
                  </a:schemeClr>
                </a:solidFill>
              </a:rPr>
              <a:t>Alternative promoters</a:t>
            </a:r>
          </a:p>
          <a:p>
            <a:pPr lvl="1"/>
            <a:r>
              <a:rPr lang="en-US" dirty="0" smtClean="0">
                <a:solidFill>
                  <a:schemeClr val="tx2">
                    <a:lumMod val="75000"/>
                  </a:schemeClr>
                </a:solidFill>
              </a:rPr>
              <a:t>MARA, TF analysis expression, TF based network</a:t>
            </a:r>
          </a:p>
          <a:p>
            <a:pPr lvl="1"/>
            <a:r>
              <a:rPr lang="en-US" dirty="0" smtClean="0">
                <a:solidFill>
                  <a:schemeClr val="tx2">
                    <a:lumMod val="75000"/>
                  </a:schemeClr>
                </a:solidFill>
              </a:rPr>
              <a:t>TF that characterize a given cellular state (and drive it?); </a:t>
            </a:r>
          </a:p>
          <a:p>
            <a:pPr lvl="2"/>
            <a:r>
              <a:rPr lang="en-US" dirty="0" smtClean="0">
                <a:solidFill>
                  <a:schemeClr val="tx2">
                    <a:lumMod val="75000"/>
                  </a:schemeClr>
                </a:solidFill>
              </a:rPr>
              <a:t>TF and diseases literature search</a:t>
            </a:r>
          </a:p>
          <a:p>
            <a:pPr lvl="1"/>
            <a:r>
              <a:rPr lang="en-US" dirty="0" err="1" smtClean="0">
                <a:solidFill>
                  <a:schemeClr val="tx2">
                    <a:lumMod val="75000"/>
                  </a:schemeClr>
                </a:solidFill>
              </a:rPr>
              <a:t>Biolayout</a:t>
            </a:r>
            <a:r>
              <a:rPr lang="en-US" dirty="0" smtClean="0">
                <a:solidFill>
                  <a:schemeClr val="tx2">
                    <a:lumMod val="75000"/>
                  </a:schemeClr>
                </a:solidFill>
              </a:rPr>
              <a:t> to all samples</a:t>
            </a:r>
          </a:p>
          <a:p>
            <a:pPr lvl="1"/>
            <a:r>
              <a:rPr lang="en-US" dirty="0" smtClean="0">
                <a:solidFill>
                  <a:schemeClr val="tx2">
                    <a:lumMod val="75000"/>
                  </a:schemeClr>
                </a:solidFill>
              </a:rPr>
              <a:t>Antisense promoters</a:t>
            </a:r>
          </a:p>
          <a:p>
            <a:pPr lvl="1"/>
            <a:r>
              <a:rPr lang="en-US" dirty="0" smtClean="0">
                <a:solidFill>
                  <a:schemeClr val="tx2">
                    <a:lumMod val="75000"/>
                  </a:schemeClr>
                </a:solidFill>
              </a:rPr>
              <a:t>Enhancers and their RNA</a:t>
            </a:r>
          </a:p>
          <a:p>
            <a:pPr lvl="2"/>
            <a:r>
              <a:rPr lang="en-US" dirty="0" smtClean="0">
                <a:solidFill>
                  <a:schemeClr val="tx2">
                    <a:lumMod val="75000"/>
                  </a:schemeClr>
                </a:solidFill>
              </a:rPr>
              <a:t>Enhancers connection to target (Hi-C, </a:t>
            </a:r>
            <a:r>
              <a:rPr lang="en-US" dirty="0" err="1" smtClean="0">
                <a:solidFill>
                  <a:schemeClr val="tx2">
                    <a:lumMod val="75000"/>
                  </a:schemeClr>
                </a:solidFill>
              </a:rPr>
              <a:t>Chia</a:t>
            </a:r>
            <a:r>
              <a:rPr lang="en-US" dirty="0" smtClean="0">
                <a:solidFill>
                  <a:schemeClr val="tx2">
                    <a:lumMod val="75000"/>
                  </a:schemeClr>
                </a:solidFill>
              </a:rPr>
              <a:t>-PET. Etc.)</a:t>
            </a:r>
          </a:p>
          <a:p>
            <a:pPr lvl="1"/>
            <a:r>
              <a:rPr lang="en-US" dirty="0" smtClean="0">
                <a:solidFill>
                  <a:schemeClr val="tx2">
                    <a:lumMod val="75000"/>
                  </a:schemeClr>
                </a:solidFill>
              </a:rPr>
              <a:t>Noncoding RNA: long and small; including Retrotransposon elements expression</a:t>
            </a:r>
          </a:p>
          <a:p>
            <a:pPr lvl="1"/>
            <a:r>
              <a:rPr lang="en-US" dirty="0" smtClean="0">
                <a:solidFill>
                  <a:schemeClr val="tx2">
                    <a:lumMod val="75000"/>
                  </a:schemeClr>
                </a:solidFill>
              </a:rPr>
              <a:t>The above non-coding RNA that characterize a cellular state</a:t>
            </a:r>
          </a:p>
          <a:p>
            <a:pPr lvl="2"/>
            <a:r>
              <a:rPr lang="en-US" dirty="0" smtClean="0">
                <a:solidFill>
                  <a:schemeClr val="tx2">
                    <a:lumMod val="75000"/>
                  </a:schemeClr>
                </a:solidFill>
              </a:rPr>
              <a:t>&amp; Retrotransposons retrotransposition (targeted RE capture)</a:t>
            </a:r>
          </a:p>
          <a:p>
            <a:pPr lvl="1"/>
            <a:r>
              <a:rPr lang="en-US" dirty="0" smtClean="0">
                <a:solidFill>
                  <a:schemeClr val="tx2">
                    <a:lumMod val="75000"/>
                  </a:schemeClr>
                </a:solidFill>
              </a:rPr>
              <a:t>Antisense and ncRNAs associated to TF and other protein coding RNAs</a:t>
            </a:r>
          </a:p>
          <a:p>
            <a:pPr lvl="1"/>
            <a:r>
              <a:rPr lang="en-US" dirty="0" smtClean="0">
                <a:solidFill>
                  <a:schemeClr val="tx2">
                    <a:lumMod val="75000"/>
                  </a:schemeClr>
                </a:solidFill>
              </a:rPr>
              <a:t>ncRNAs that show up in specific time course points, candidate for specific validation</a:t>
            </a:r>
          </a:p>
          <a:p>
            <a:pPr lvl="2"/>
            <a:r>
              <a:rPr lang="en-US" dirty="0" smtClean="0">
                <a:solidFill>
                  <a:schemeClr val="tx2">
                    <a:lumMod val="75000"/>
                  </a:schemeClr>
                </a:solidFill>
              </a:rPr>
              <a:t>Seed for future mechanistic studies by each laboratory</a:t>
            </a:r>
          </a:p>
          <a:p>
            <a:pPr lvl="1"/>
            <a:r>
              <a:rPr lang="en-US" dirty="0" smtClean="0">
                <a:solidFill>
                  <a:schemeClr val="tx2">
                    <a:lumMod val="75000"/>
                  </a:schemeClr>
                </a:solidFill>
              </a:rPr>
              <a:t>SNP of each promoter, enhancer, ncRNAs at each isolated key feature in time courses</a:t>
            </a:r>
          </a:p>
          <a:p>
            <a:pPr lvl="1"/>
            <a:r>
              <a:rPr lang="en-US" dirty="0" smtClean="0">
                <a:solidFill>
                  <a:schemeClr val="tx2">
                    <a:lumMod val="75000"/>
                  </a:schemeClr>
                </a:solidFill>
              </a:rPr>
              <a:t>Human versus mouse, data analysis for both systems</a:t>
            </a:r>
          </a:p>
          <a:p>
            <a:pPr lvl="1"/>
            <a:r>
              <a:rPr lang="en-US" dirty="0" smtClean="0">
                <a:solidFill>
                  <a:schemeClr val="tx2">
                    <a:lumMod val="75000"/>
                  </a:schemeClr>
                </a:solidFill>
              </a:rPr>
              <a:t>Concordant-discordant promoters in the time course (within time course; what is their biology)</a:t>
            </a:r>
          </a:p>
          <a:p>
            <a:pPr lvl="1"/>
            <a:r>
              <a:rPr lang="en-US" dirty="0" smtClean="0">
                <a:solidFill>
                  <a:schemeClr val="tx2">
                    <a:lumMod val="75000"/>
                  </a:schemeClr>
                </a:solidFill>
              </a:rPr>
              <a:t>Ripple of transcription (and what is the relation with enhancer?)</a:t>
            </a:r>
          </a:p>
        </p:txBody>
      </p:sp>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Unified analysis at first?</a:t>
            </a:r>
            <a:endParaRPr lang="en-US" dirty="0"/>
          </a:p>
        </p:txBody>
      </p:sp>
      <p:sp>
        <p:nvSpPr>
          <p:cNvPr id="6" name="Content Placeholder 5"/>
          <p:cNvSpPr>
            <a:spLocks noGrp="1"/>
          </p:cNvSpPr>
          <p:nvPr>
            <p:ph idx="1"/>
          </p:nvPr>
        </p:nvSpPr>
        <p:spPr/>
        <p:txBody>
          <a:bodyPr>
            <a:normAutofit fontScale="92500" lnSpcReduction="20000"/>
          </a:bodyPr>
          <a:lstStyle/>
          <a:p>
            <a:r>
              <a:rPr lang="en-US" dirty="0" smtClean="0"/>
              <a:t>Identify dataset and analysis to be done to all the time courses at first</a:t>
            </a:r>
          </a:p>
          <a:p>
            <a:r>
              <a:rPr lang="en-US" dirty="0" smtClean="0"/>
              <a:t>Is the analysis enough clear for the interpretation by the experimentalist</a:t>
            </a:r>
          </a:p>
          <a:p>
            <a:r>
              <a:rPr lang="en-US" dirty="0" smtClean="0"/>
              <a:t>Do we need a matrix for bioinformatics/experimentalist interactions?</a:t>
            </a:r>
          </a:p>
          <a:p>
            <a:r>
              <a:rPr lang="en-US" dirty="0" smtClean="0"/>
              <a:t>Symbiotic collaboration wet/dry needed</a:t>
            </a:r>
          </a:p>
          <a:p>
            <a:pPr lvl="1"/>
            <a:r>
              <a:rPr lang="en-US" dirty="0" smtClean="0"/>
              <a:t>Understanding each other language</a:t>
            </a:r>
          </a:p>
          <a:p>
            <a:pPr lvl="1"/>
            <a:r>
              <a:rPr lang="en-US" dirty="0" smtClean="0"/>
              <a:t>Send students here/</a:t>
            </a:r>
            <a:r>
              <a:rPr lang="en-US" dirty="0" err="1" smtClean="0"/>
              <a:t>postdoc</a:t>
            </a:r>
            <a:r>
              <a:rPr lang="en-US" dirty="0" smtClean="0"/>
              <a:t>, etc 1-1 collaborations with our members; this is very productive (AF); Erik A and his successful face to face meetings</a:t>
            </a:r>
          </a:p>
          <a:p>
            <a:pPr lvl="1"/>
            <a:endParaRPr lang="en-US" dirty="0" smtClean="0"/>
          </a:p>
          <a:p>
            <a:pPr lvl="1"/>
            <a:endParaRPr lang="en-US" dirty="0" smtClean="0"/>
          </a:p>
          <a:p>
            <a:endParaRPr lang="en-US" dirty="0"/>
          </a:p>
        </p:txBody>
      </p:sp>
    </p:spTree>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lstStyle/>
          <a:p>
            <a:r>
              <a:rPr lang="en-US" dirty="0" smtClean="0"/>
              <a:t>Papers construction matrix </a:t>
            </a:r>
            <a:endParaRPr lang="en-US" dirty="0"/>
          </a:p>
        </p:txBody>
      </p:sp>
      <p:grpSp>
        <p:nvGrpSpPr>
          <p:cNvPr id="10" name="Group 9"/>
          <p:cNvGrpSpPr/>
          <p:nvPr/>
        </p:nvGrpSpPr>
        <p:grpSpPr>
          <a:xfrm>
            <a:off x="228600" y="2438400"/>
            <a:ext cx="8382000" cy="2590800"/>
            <a:chOff x="228600" y="2438400"/>
            <a:chExt cx="8382000" cy="2590800"/>
          </a:xfrm>
        </p:grpSpPr>
        <p:cxnSp>
          <p:nvCxnSpPr>
            <p:cNvPr id="5" name="Straight Arrow Connector 4"/>
            <p:cNvCxnSpPr/>
            <p:nvPr/>
          </p:nvCxnSpPr>
          <p:spPr>
            <a:xfrm>
              <a:off x="304800" y="2438400"/>
              <a:ext cx="8305800" cy="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6" name="Straight Arrow Connector 5"/>
            <p:cNvCxnSpPr/>
            <p:nvPr/>
          </p:nvCxnSpPr>
          <p:spPr>
            <a:xfrm>
              <a:off x="228600" y="5029200"/>
              <a:ext cx="8305800" cy="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a:off x="304800" y="3124200"/>
              <a:ext cx="8305800" cy="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a:off x="304800" y="4343400"/>
              <a:ext cx="8305800" cy="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a:off x="304800" y="3733800"/>
              <a:ext cx="8305800" cy="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grpSp>
      <p:grpSp>
        <p:nvGrpSpPr>
          <p:cNvPr id="11" name="Group 10"/>
          <p:cNvGrpSpPr/>
          <p:nvPr/>
        </p:nvGrpSpPr>
        <p:grpSpPr>
          <a:xfrm rot="5400000">
            <a:off x="3200400" y="1524000"/>
            <a:ext cx="3581400" cy="4648200"/>
            <a:chOff x="228600" y="2438400"/>
            <a:chExt cx="8382000" cy="2590800"/>
          </a:xfrm>
        </p:grpSpPr>
        <p:cxnSp>
          <p:nvCxnSpPr>
            <p:cNvPr id="12" name="Straight Arrow Connector 11"/>
            <p:cNvCxnSpPr/>
            <p:nvPr/>
          </p:nvCxnSpPr>
          <p:spPr>
            <a:xfrm>
              <a:off x="304800" y="2438400"/>
              <a:ext cx="8305800" cy="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a:off x="228600" y="5029200"/>
              <a:ext cx="8305800" cy="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a:off x="304800" y="3124200"/>
              <a:ext cx="8305800" cy="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a:off x="304800" y="4343400"/>
              <a:ext cx="8305800" cy="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a:off x="304800" y="3733800"/>
              <a:ext cx="8305800" cy="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grpSp>
      <p:sp>
        <p:nvSpPr>
          <p:cNvPr id="17" name="TextBox 16"/>
          <p:cNvSpPr txBox="1"/>
          <p:nvPr/>
        </p:nvSpPr>
        <p:spPr>
          <a:xfrm>
            <a:off x="304800" y="2133600"/>
            <a:ext cx="1795235" cy="369332"/>
          </a:xfrm>
          <a:prstGeom prst="rect">
            <a:avLst/>
          </a:prstGeom>
          <a:noFill/>
        </p:spPr>
        <p:txBody>
          <a:bodyPr wrap="none" rtlCol="0">
            <a:spAutoFit/>
          </a:bodyPr>
          <a:lstStyle/>
          <a:p>
            <a:r>
              <a:rPr lang="en-US" dirty="0" smtClean="0"/>
              <a:t>Analysis 1 (Mara)</a:t>
            </a:r>
            <a:endParaRPr lang="en-US" dirty="0"/>
          </a:p>
        </p:txBody>
      </p:sp>
      <p:sp>
        <p:nvSpPr>
          <p:cNvPr id="18" name="TextBox 17"/>
          <p:cNvSpPr txBox="1"/>
          <p:nvPr/>
        </p:nvSpPr>
        <p:spPr>
          <a:xfrm>
            <a:off x="304800" y="2819400"/>
            <a:ext cx="1928220" cy="369332"/>
          </a:xfrm>
          <a:prstGeom prst="rect">
            <a:avLst/>
          </a:prstGeom>
          <a:noFill/>
        </p:spPr>
        <p:txBody>
          <a:bodyPr wrap="none" rtlCol="0">
            <a:spAutoFit/>
          </a:bodyPr>
          <a:lstStyle/>
          <a:p>
            <a:r>
              <a:rPr lang="en-US" dirty="0" smtClean="0"/>
              <a:t>Analysis 2 (ncRNA)</a:t>
            </a:r>
            <a:endParaRPr lang="en-US" dirty="0"/>
          </a:p>
        </p:txBody>
      </p:sp>
      <p:sp>
        <p:nvSpPr>
          <p:cNvPr id="19" name="TextBox 18"/>
          <p:cNvSpPr txBox="1"/>
          <p:nvPr/>
        </p:nvSpPr>
        <p:spPr>
          <a:xfrm>
            <a:off x="304800" y="3440668"/>
            <a:ext cx="2389116" cy="369332"/>
          </a:xfrm>
          <a:prstGeom prst="rect">
            <a:avLst/>
          </a:prstGeom>
          <a:noFill/>
        </p:spPr>
        <p:txBody>
          <a:bodyPr wrap="none" rtlCol="0">
            <a:spAutoFit/>
          </a:bodyPr>
          <a:lstStyle/>
          <a:p>
            <a:r>
              <a:rPr lang="en-US" dirty="0" smtClean="0"/>
              <a:t>Analysis  3 (enhancer…)</a:t>
            </a:r>
            <a:endParaRPr lang="en-US" dirty="0"/>
          </a:p>
        </p:txBody>
      </p:sp>
      <p:sp>
        <p:nvSpPr>
          <p:cNvPr id="20" name="TextBox 19"/>
          <p:cNvSpPr txBox="1"/>
          <p:nvPr/>
        </p:nvSpPr>
        <p:spPr>
          <a:xfrm>
            <a:off x="304800" y="3974068"/>
            <a:ext cx="1513043" cy="369332"/>
          </a:xfrm>
          <a:prstGeom prst="rect">
            <a:avLst/>
          </a:prstGeom>
          <a:noFill/>
        </p:spPr>
        <p:txBody>
          <a:bodyPr wrap="none" rtlCol="0">
            <a:spAutoFit/>
          </a:bodyPr>
          <a:lstStyle/>
          <a:p>
            <a:r>
              <a:rPr lang="en-US" dirty="0" smtClean="0"/>
              <a:t>Analysis  4 (…)</a:t>
            </a:r>
            <a:endParaRPr lang="en-US" dirty="0"/>
          </a:p>
        </p:txBody>
      </p:sp>
      <p:sp>
        <p:nvSpPr>
          <p:cNvPr id="21" name="TextBox 20"/>
          <p:cNvSpPr txBox="1"/>
          <p:nvPr/>
        </p:nvSpPr>
        <p:spPr>
          <a:xfrm>
            <a:off x="304800" y="4736068"/>
            <a:ext cx="1513043" cy="369332"/>
          </a:xfrm>
          <a:prstGeom prst="rect">
            <a:avLst/>
          </a:prstGeom>
          <a:noFill/>
        </p:spPr>
        <p:txBody>
          <a:bodyPr wrap="none" rtlCol="0">
            <a:spAutoFit/>
          </a:bodyPr>
          <a:lstStyle/>
          <a:p>
            <a:r>
              <a:rPr lang="en-US" dirty="0" smtClean="0"/>
              <a:t>Analysis  n (…)</a:t>
            </a:r>
            <a:endParaRPr lang="en-US" dirty="0"/>
          </a:p>
        </p:txBody>
      </p:sp>
      <p:sp>
        <p:nvSpPr>
          <p:cNvPr id="22" name="TextBox 21"/>
          <p:cNvSpPr txBox="1"/>
          <p:nvPr/>
        </p:nvSpPr>
        <p:spPr>
          <a:xfrm>
            <a:off x="457200" y="4419600"/>
            <a:ext cx="1915909" cy="369332"/>
          </a:xfrm>
          <a:prstGeom prst="rect">
            <a:avLst/>
          </a:prstGeom>
          <a:noFill/>
        </p:spPr>
        <p:txBody>
          <a:bodyPr wrap="none" rtlCol="0">
            <a:spAutoFit/>
          </a:bodyPr>
          <a:lstStyle/>
          <a:p>
            <a:r>
              <a:rPr lang="en-US" dirty="0" smtClean="0"/>
              <a:t>… … …. ….. …. …. …</a:t>
            </a:r>
            <a:endParaRPr lang="en-US" dirty="0"/>
          </a:p>
        </p:txBody>
      </p:sp>
      <p:sp>
        <p:nvSpPr>
          <p:cNvPr id="23" name="TextBox 22"/>
          <p:cNvSpPr txBox="1"/>
          <p:nvPr/>
        </p:nvSpPr>
        <p:spPr>
          <a:xfrm>
            <a:off x="1873457" y="838200"/>
            <a:ext cx="1954061" cy="1200329"/>
          </a:xfrm>
          <a:prstGeom prst="rect">
            <a:avLst/>
          </a:prstGeom>
          <a:noFill/>
        </p:spPr>
        <p:txBody>
          <a:bodyPr wrap="none" rtlCol="0">
            <a:spAutoFit/>
          </a:bodyPr>
          <a:lstStyle/>
          <a:p>
            <a:r>
              <a:rPr lang="en-US" dirty="0" smtClean="0"/>
              <a:t>Experimental 1 +</a:t>
            </a:r>
          </a:p>
          <a:p>
            <a:r>
              <a:rPr lang="en-US" dirty="0" smtClean="0"/>
              <a:t>Bioinformatician 1 </a:t>
            </a:r>
          </a:p>
          <a:p>
            <a:r>
              <a:rPr lang="en-US" dirty="0" smtClean="0"/>
              <a:t>(interpretation)</a:t>
            </a:r>
          </a:p>
          <a:p>
            <a:r>
              <a:rPr lang="en-US" dirty="0" smtClean="0"/>
              <a:t> + Validation </a:t>
            </a:r>
            <a:endParaRPr lang="en-US" dirty="0"/>
          </a:p>
        </p:txBody>
      </p:sp>
      <p:sp>
        <p:nvSpPr>
          <p:cNvPr id="24" name="TextBox 23"/>
          <p:cNvSpPr txBox="1"/>
          <p:nvPr/>
        </p:nvSpPr>
        <p:spPr>
          <a:xfrm>
            <a:off x="6521657" y="838200"/>
            <a:ext cx="1957267" cy="1200329"/>
          </a:xfrm>
          <a:prstGeom prst="rect">
            <a:avLst/>
          </a:prstGeom>
          <a:noFill/>
        </p:spPr>
        <p:txBody>
          <a:bodyPr wrap="none" rtlCol="0">
            <a:spAutoFit/>
          </a:bodyPr>
          <a:lstStyle/>
          <a:p>
            <a:r>
              <a:rPr lang="en-US" dirty="0" smtClean="0"/>
              <a:t>Experimental … +</a:t>
            </a:r>
          </a:p>
          <a:p>
            <a:r>
              <a:rPr lang="en-US" dirty="0" smtClean="0"/>
              <a:t>Bioinformatician …</a:t>
            </a:r>
          </a:p>
          <a:p>
            <a:r>
              <a:rPr lang="en-US" dirty="0" smtClean="0"/>
              <a:t>(interpretation)</a:t>
            </a:r>
          </a:p>
          <a:p>
            <a:r>
              <a:rPr lang="en-US" dirty="0" smtClean="0"/>
              <a:t> + Validation </a:t>
            </a:r>
            <a:endParaRPr lang="en-US" dirty="0"/>
          </a:p>
        </p:txBody>
      </p:sp>
      <p:sp>
        <p:nvSpPr>
          <p:cNvPr id="25" name="TextBox 24"/>
          <p:cNvSpPr txBox="1"/>
          <p:nvPr/>
        </p:nvSpPr>
        <p:spPr>
          <a:xfrm>
            <a:off x="3733800" y="1676400"/>
            <a:ext cx="343364" cy="369332"/>
          </a:xfrm>
          <a:prstGeom prst="rect">
            <a:avLst/>
          </a:prstGeom>
          <a:noFill/>
        </p:spPr>
        <p:txBody>
          <a:bodyPr wrap="none" rtlCol="0">
            <a:spAutoFit/>
          </a:bodyPr>
          <a:lstStyle/>
          <a:p>
            <a:r>
              <a:rPr lang="en-US" dirty="0" smtClean="0"/>
              <a:t>…</a:t>
            </a:r>
            <a:endParaRPr lang="en-US" dirty="0"/>
          </a:p>
        </p:txBody>
      </p:sp>
      <p:sp>
        <p:nvSpPr>
          <p:cNvPr id="26" name="TextBox 25"/>
          <p:cNvSpPr txBox="1"/>
          <p:nvPr/>
        </p:nvSpPr>
        <p:spPr>
          <a:xfrm>
            <a:off x="4800600" y="1676400"/>
            <a:ext cx="343364" cy="369332"/>
          </a:xfrm>
          <a:prstGeom prst="rect">
            <a:avLst/>
          </a:prstGeom>
          <a:noFill/>
        </p:spPr>
        <p:txBody>
          <a:bodyPr wrap="none" rtlCol="0">
            <a:spAutoFit/>
          </a:bodyPr>
          <a:lstStyle/>
          <a:p>
            <a:r>
              <a:rPr lang="en-US" dirty="0" smtClean="0"/>
              <a:t>…</a:t>
            </a:r>
            <a:endParaRPr lang="en-US" dirty="0"/>
          </a:p>
        </p:txBody>
      </p:sp>
      <p:sp>
        <p:nvSpPr>
          <p:cNvPr id="27" name="TextBox 26"/>
          <p:cNvSpPr txBox="1"/>
          <p:nvPr/>
        </p:nvSpPr>
        <p:spPr>
          <a:xfrm>
            <a:off x="5981236" y="1676400"/>
            <a:ext cx="343364" cy="369332"/>
          </a:xfrm>
          <a:prstGeom prst="rect">
            <a:avLst/>
          </a:prstGeom>
          <a:noFill/>
        </p:spPr>
        <p:txBody>
          <a:bodyPr wrap="none" rtlCol="0">
            <a:spAutoFit/>
          </a:bodyPr>
          <a:lstStyle/>
          <a:p>
            <a:r>
              <a:rPr lang="en-US" dirty="0" smtClean="0"/>
              <a:t>…</a:t>
            </a:r>
            <a:endParaRPr lang="en-US" dirty="0"/>
          </a:p>
        </p:txBody>
      </p:sp>
      <p:sp>
        <p:nvSpPr>
          <p:cNvPr id="28" name="TextBox 27"/>
          <p:cNvSpPr txBox="1"/>
          <p:nvPr/>
        </p:nvSpPr>
        <p:spPr>
          <a:xfrm>
            <a:off x="2286000" y="5638800"/>
            <a:ext cx="5737468" cy="369332"/>
          </a:xfrm>
          <a:prstGeom prst="rect">
            <a:avLst/>
          </a:prstGeom>
          <a:noFill/>
        </p:spPr>
        <p:txBody>
          <a:bodyPr wrap="none" rtlCol="0">
            <a:spAutoFit/>
          </a:bodyPr>
          <a:lstStyle/>
          <a:p>
            <a:r>
              <a:rPr lang="en-US" dirty="0" smtClean="0"/>
              <a:t>Paper 1	        paper 2       paper 3       paper 4 …       paper …</a:t>
            </a:r>
            <a:endParaRPr lang="en-US" dirty="0"/>
          </a:p>
        </p:txBody>
      </p:sp>
      <p:sp>
        <p:nvSpPr>
          <p:cNvPr id="29" name="TextBox 28"/>
          <p:cNvSpPr txBox="1"/>
          <p:nvPr/>
        </p:nvSpPr>
        <p:spPr>
          <a:xfrm>
            <a:off x="152400" y="6172200"/>
            <a:ext cx="8860054" cy="646331"/>
          </a:xfrm>
          <a:prstGeom prst="rect">
            <a:avLst/>
          </a:prstGeom>
          <a:noFill/>
        </p:spPr>
        <p:txBody>
          <a:bodyPr wrap="none" rtlCol="0">
            <a:spAutoFit/>
          </a:bodyPr>
          <a:lstStyle/>
          <a:p>
            <a:r>
              <a:rPr lang="en-US" dirty="0" smtClean="0">
                <a:solidFill>
                  <a:schemeClr val="accent2">
                    <a:lumMod val="75000"/>
                  </a:schemeClr>
                </a:solidFill>
              </a:rPr>
              <a:t>Key point: have all the analysis unified and availability of bioinformaticians for partnering and</a:t>
            </a:r>
          </a:p>
          <a:p>
            <a:r>
              <a:rPr lang="en-US" dirty="0" smtClean="0">
                <a:solidFill>
                  <a:schemeClr val="accent2">
                    <a:lumMod val="75000"/>
                  </a:schemeClr>
                </a:solidFill>
              </a:rPr>
              <a:t>Interpretation of the of the data. Self generated matrix at the meeting: the best solution</a:t>
            </a:r>
            <a:endParaRPr lang="en-US" dirty="0">
              <a:solidFill>
                <a:schemeClr val="accent2">
                  <a:lumMod val="75000"/>
                </a:schemeClr>
              </a:solidFill>
            </a:endParaRPr>
          </a:p>
        </p:txBody>
      </p:sp>
      <p:sp>
        <p:nvSpPr>
          <p:cNvPr id="30" name="TextBox 29"/>
          <p:cNvSpPr txBox="1"/>
          <p:nvPr/>
        </p:nvSpPr>
        <p:spPr>
          <a:xfrm>
            <a:off x="0" y="5181600"/>
            <a:ext cx="2622064" cy="646331"/>
          </a:xfrm>
          <a:prstGeom prst="rect">
            <a:avLst/>
          </a:prstGeom>
          <a:noFill/>
        </p:spPr>
        <p:txBody>
          <a:bodyPr wrap="none" rtlCol="0">
            <a:spAutoFit/>
          </a:bodyPr>
          <a:lstStyle/>
          <a:p>
            <a:r>
              <a:rPr lang="en-US" dirty="0" smtClean="0">
                <a:solidFill>
                  <a:schemeClr val="accent3">
                    <a:lumMod val="50000"/>
                  </a:schemeClr>
                </a:solidFill>
              </a:rPr>
              <a:t>Analysis well documented</a:t>
            </a:r>
          </a:p>
          <a:p>
            <a:pPr>
              <a:buFontTx/>
              <a:buChar char="-"/>
            </a:pPr>
            <a:r>
              <a:rPr lang="en-US" dirty="0" smtClean="0">
                <a:solidFill>
                  <a:schemeClr val="accent3">
                    <a:lumMod val="50000"/>
                  </a:schemeClr>
                </a:solidFill>
              </a:rPr>
              <a:t> In </a:t>
            </a:r>
            <a:r>
              <a:rPr lang="en-US" dirty="0" err="1" smtClean="0">
                <a:solidFill>
                  <a:schemeClr val="accent3">
                    <a:lumMod val="50000"/>
                  </a:schemeClr>
                </a:solidFill>
              </a:rPr>
              <a:t>Zenbu</a:t>
            </a:r>
            <a:r>
              <a:rPr lang="en-US" dirty="0" smtClean="0">
                <a:solidFill>
                  <a:schemeClr val="accent3">
                    <a:lumMod val="50000"/>
                  </a:schemeClr>
                </a:solidFill>
              </a:rPr>
              <a:t>?</a:t>
            </a:r>
          </a:p>
        </p:txBody>
      </p:sp>
    </p:spTree>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Publication strategy</a:t>
            </a:r>
            <a:endParaRPr lang="en-US" dirty="0"/>
          </a:p>
        </p:txBody>
      </p:sp>
      <p:sp>
        <p:nvSpPr>
          <p:cNvPr id="5" name="Content Placeholder 4"/>
          <p:cNvSpPr>
            <a:spLocks noGrp="1"/>
          </p:cNvSpPr>
          <p:nvPr>
            <p:ph sz="half" idx="1"/>
          </p:nvPr>
        </p:nvSpPr>
        <p:spPr/>
        <p:txBody>
          <a:bodyPr>
            <a:normAutofit fontScale="92500" lnSpcReduction="10000"/>
          </a:bodyPr>
          <a:lstStyle/>
          <a:p>
            <a:r>
              <a:rPr lang="en-US" dirty="0" smtClean="0"/>
              <a:t>A set of satellite papers with encyclopedia elements of each of the time course, with appropriate validations</a:t>
            </a:r>
          </a:p>
          <a:p>
            <a:r>
              <a:rPr lang="en-US" dirty="0" smtClean="0"/>
              <a:t>Special issue or separate journals?</a:t>
            </a:r>
          </a:p>
          <a:p>
            <a:pPr lvl="1"/>
            <a:r>
              <a:rPr lang="en-US" dirty="0" smtClean="0"/>
              <a:t>With some emphasis on medical science</a:t>
            </a:r>
          </a:p>
          <a:p>
            <a:pPr lvl="1"/>
            <a:r>
              <a:rPr lang="en-US" dirty="0" smtClean="0"/>
              <a:t>Target  journal that can accept various field</a:t>
            </a:r>
          </a:p>
          <a:p>
            <a:pPr lvl="1"/>
            <a:r>
              <a:rPr lang="en-US" dirty="0" err="1" smtClean="0"/>
              <a:t>Bioinfo</a:t>
            </a:r>
            <a:r>
              <a:rPr lang="en-US" dirty="0" smtClean="0"/>
              <a:t> </a:t>
            </a:r>
            <a:r>
              <a:rPr lang="en-US" dirty="0" err="1" smtClean="0"/>
              <a:t>vs</a:t>
            </a:r>
            <a:r>
              <a:rPr lang="en-US" dirty="0" smtClean="0"/>
              <a:t> specific biology</a:t>
            </a:r>
          </a:p>
          <a:p>
            <a:endParaRPr lang="en-US" dirty="0" smtClean="0"/>
          </a:p>
          <a:p>
            <a:endParaRPr lang="en-US" dirty="0" smtClean="0"/>
          </a:p>
          <a:p>
            <a:endParaRPr lang="en-US" dirty="0"/>
          </a:p>
        </p:txBody>
      </p:sp>
      <p:sp>
        <p:nvSpPr>
          <p:cNvPr id="6" name="Content Placeholder 5"/>
          <p:cNvSpPr>
            <a:spLocks noGrp="1"/>
          </p:cNvSpPr>
          <p:nvPr>
            <p:ph sz="half" idx="2"/>
          </p:nvPr>
        </p:nvSpPr>
        <p:spPr/>
        <p:txBody>
          <a:bodyPr>
            <a:normAutofit fontScale="92500" lnSpcReduction="10000"/>
          </a:bodyPr>
          <a:lstStyle/>
          <a:p>
            <a:r>
              <a:rPr lang="en-US" dirty="0" smtClean="0"/>
              <a:t>Unified message in parallel/followed by each separate papers </a:t>
            </a:r>
          </a:p>
          <a:p>
            <a:r>
              <a:rPr lang="en-US" dirty="0" smtClean="0"/>
              <a:t>Minimal analysis on early genes followed by individual analysis?</a:t>
            </a:r>
          </a:p>
          <a:p>
            <a:endParaRPr lang="en-US" dirty="0" smtClean="0"/>
          </a:p>
          <a:p>
            <a:endParaRPr lang="en-US" dirty="0" smtClean="0"/>
          </a:p>
          <a:p>
            <a:endParaRPr lang="en-US" dirty="0" smtClean="0"/>
          </a:p>
          <a:p>
            <a:endParaRPr lang="en-US" dirty="0"/>
          </a:p>
        </p:txBody>
      </p:sp>
    </p:spTree>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Paper types</a:t>
            </a:r>
            <a:endParaRPr lang="en-US" dirty="0"/>
          </a:p>
        </p:txBody>
      </p:sp>
      <p:sp>
        <p:nvSpPr>
          <p:cNvPr id="3" name="Content Placeholder 2"/>
          <p:cNvSpPr>
            <a:spLocks noGrp="1"/>
          </p:cNvSpPr>
          <p:nvPr>
            <p:ph sz="half" idx="1"/>
          </p:nvPr>
        </p:nvSpPr>
        <p:spPr/>
        <p:txBody>
          <a:bodyPr/>
          <a:lstStyle/>
          <a:p>
            <a:r>
              <a:rPr lang="en-US" dirty="0" smtClean="0"/>
              <a:t>Paper on a single gene from the time course</a:t>
            </a:r>
          </a:p>
          <a:p>
            <a:pPr lvl="1"/>
            <a:r>
              <a:rPr lang="en-US" dirty="0" smtClean="0"/>
              <a:t>“reductionist” analysis on single genes </a:t>
            </a:r>
          </a:p>
          <a:p>
            <a:pPr lvl="1"/>
            <a:r>
              <a:rPr lang="en-US" dirty="0" smtClean="0"/>
              <a:t>Does not affect the global analysis</a:t>
            </a:r>
          </a:p>
          <a:p>
            <a:pPr lvl="1"/>
            <a:endParaRPr lang="en-US" dirty="0"/>
          </a:p>
        </p:txBody>
      </p:sp>
      <p:sp>
        <p:nvSpPr>
          <p:cNvPr id="4" name="Content Placeholder 3"/>
          <p:cNvSpPr>
            <a:spLocks noGrp="1"/>
          </p:cNvSpPr>
          <p:nvPr>
            <p:ph sz="half" idx="2"/>
          </p:nvPr>
        </p:nvSpPr>
        <p:spPr/>
        <p:txBody>
          <a:bodyPr/>
          <a:lstStyle/>
          <a:p>
            <a:r>
              <a:rPr lang="en-US" dirty="0" smtClean="0"/>
              <a:t>Integrated analysis on a specific </a:t>
            </a:r>
            <a:r>
              <a:rPr lang="en-US" dirty="0" err="1" smtClean="0"/>
              <a:t>timepoint</a:t>
            </a:r>
            <a:endParaRPr lang="en-US" dirty="0" smtClean="0"/>
          </a:p>
          <a:p>
            <a:pPr lvl="1"/>
            <a:r>
              <a:rPr lang="en-US" dirty="0" smtClean="0"/>
              <a:t>Many comprehensive time point analysis high impact  “genomics” papers may affect the main paper as a set of all time course dataset.</a:t>
            </a:r>
          </a:p>
          <a:p>
            <a:pPr lvl="1"/>
            <a:endParaRPr lang="en-US" dirty="0"/>
          </a:p>
        </p:txBody>
      </p:sp>
    </p:spTree>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122238"/>
            <a:ext cx="8229600" cy="106362"/>
          </a:xfrm>
        </p:spPr>
        <p:txBody>
          <a:bodyPr>
            <a:noAutofit/>
          </a:bodyPr>
          <a:lstStyle/>
          <a:p>
            <a:r>
              <a:rPr lang="en-US" sz="2400" dirty="0" smtClean="0"/>
              <a:t>Single cell sequencing notes after YH talk</a:t>
            </a:r>
            <a:endParaRPr lang="en-US" sz="2400" dirty="0"/>
          </a:p>
        </p:txBody>
      </p:sp>
      <p:sp>
        <p:nvSpPr>
          <p:cNvPr id="6" name="Content Placeholder 5"/>
          <p:cNvSpPr>
            <a:spLocks noGrp="1"/>
          </p:cNvSpPr>
          <p:nvPr>
            <p:ph idx="1"/>
          </p:nvPr>
        </p:nvSpPr>
        <p:spPr>
          <a:xfrm>
            <a:off x="-76200" y="304800"/>
            <a:ext cx="9220200" cy="6553200"/>
          </a:xfrm>
        </p:spPr>
        <p:txBody>
          <a:bodyPr>
            <a:normAutofit fontScale="40000" lnSpcReduction="20000"/>
          </a:bodyPr>
          <a:lstStyle/>
          <a:p>
            <a:r>
              <a:rPr lang="en-US" dirty="0" smtClean="0"/>
              <a:t>DH: Biology as function of population of cells</a:t>
            </a:r>
          </a:p>
          <a:p>
            <a:pPr lvl="1"/>
            <a:r>
              <a:rPr lang="en-US" dirty="0" smtClean="0"/>
              <a:t>We need many, many cells. </a:t>
            </a:r>
          </a:p>
          <a:p>
            <a:pPr lvl="2"/>
            <a:r>
              <a:rPr lang="en-US" dirty="0" smtClean="0"/>
              <a:t>Single cell is not bad with microarray (as single) but PC says need 10K cells each assay</a:t>
            </a:r>
          </a:p>
          <a:p>
            <a:pPr lvl="1"/>
            <a:r>
              <a:rPr lang="en-US" dirty="0" smtClean="0"/>
              <a:t>Humans are different: allelic variation is very important, crosstalk of allele,</a:t>
            </a:r>
          </a:p>
          <a:p>
            <a:pPr lvl="1"/>
            <a:r>
              <a:rPr lang="en-US" dirty="0" smtClean="0"/>
              <a:t>Genetic differences in mutants and transcriptional output is the interesting frontier of biology.</a:t>
            </a:r>
          </a:p>
          <a:p>
            <a:r>
              <a:rPr lang="en-US" dirty="0" smtClean="0"/>
              <a:t>AS: another goal, cohorts of large patients groups. Size of the cohort is very important</a:t>
            </a:r>
          </a:p>
          <a:p>
            <a:r>
              <a:rPr lang="en-US" dirty="0" smtClean="0"/>
              <a:t>P. </a:t>
            </a:r>
            <a:r>
              <a:rPr lang="en-US" dirty="0" err="1" smtClean="0"/>
              <a:t>Arner</a:t>
            </a:r>
            <a:r>
              <a:rPr lang="en-US" dirty="0" smtClean="0"/>
              <a:t>: NanoCAGE for many small samples will be an advantage for clinical research.</a:t>
            </a:r>
          </a:p>
          <a:p>
            <a:r>
              <a:rPr lang="en-US" dirty="0" smtClean="0"/>
              <a:t>Boris </a:t>
            </a:r>
            <a:r>
              <a:rPr lang="en-US" dirty="0" err="1" smtClean="0"/>
              <a:t>Lenhard</a:t>
            </a:r>
            <a:r>
              <a:rPr lang="en-US" dirty="0" smtClean="0"/>
              <a:t>: much more attention to the temporal resolution. Accumulation of cell cycles stages, couple nanoCAGE with </a:t>
            </a:r>
            <a:r>
              <a:rPr lang="en-US" dirty="0" err="1" smtClean="0"/>
              <a:t>gro</a:t>
            </a:r>
            <a:r>
              <a:rPr lang="en-US" dirty="0" smtClean="0"/>
              <a:t>-seq, identify stage of single cell cycles stages when working with proliferating cells. YH: there is the </a:t>
            </a:r>
            <a:r>
              <a:rPr lang="en-US" dirty="0" err="1" smtClean="0"/>
              <a:t>Fucci</a:t>
            </a:r>
            <a:r>
              <a:rPr lang="en-US" dirty="0" smtClean="0"/>
              <a:t> data.</a:t>
            </a:r>
          </a:p>
          <a:p>
            <a:r>
              <a:rPr lang="en-US" dirty="0" smtClean="0"/>
              <a:t>Erik VN: look at bacterial transcriptional regulation, it is complicated because of stochastic. Time lapse microscopy to understand at the cell type. Should we think at </a:t>
            </a:r>
            <a:r>
              <a:rPr lang="en-US" dirty="0" err="1" smtClean="0"/>
              <a:t>microfluidics</a:t>
            </a:r>
            <a:r>
              <a:rPr lang="en-US" dirty="0" smtClean="0"/>
              <a:t> to analyze the cell type before transcriptome</a:t>
            </a:r>
          </a:p>
          <a:p>
            <a:r>
              <a:rPr lang="en-US" dirty="0" smtClean="0"/>
              <a:t>Christine: JQ and Jess Mar looking already; Diseases already classifiable based on pattern of variability of gene expression (not on average gene expression). This may be essential.</a:t>
            </a:r>
          </a:p>
          <a:p>
            <a:r>
              <a:rPr lang="en-US" dirty="0" smtClean="0"/>
              <a:t>M. </a:t>
            </a:r>
            <a:r>
              <a:rPr lang="en-US" dirty="0" err="1" smtClean="0"/>
              <a:t>Rehli</a:t>
            </a:r>
            <a:r>
              <a:rPr lang="en-US" dirty="0" smtClean="0"/>
              <a:t>: To analyze cancer you need also the genome of the same single cell. (BGI has genome)</a:t>
            </a:r>
          </a:p>
          <a:p>
            <a:pPr lvl="1"/>
            <a:r>
              <a:rPr lang="en-US" dirty="0" smtClean="0"/>
              <a:t>It will be a good idea to look at the same genome when sequencing.</a:t>
            </a:r>
          </a:p>
          <a:p>
            <a:r>
              <a:rPr lang="en-US" dirty="0" smtClean="0"/>
              <a:t>WW: retinoblastoma, </a:t>
            </a:r>
            <a:r>
              <a:rPr lang="en-US" dirty="0" err="1" smtClean="0"/>
              <a:t>mosaicism</a:t>
            </a:r>
            <a:r>
              <a:rPr lang="en-US" dirty="0" smtClean="0"/>
              <a:t> is an issue; we are a complex genetic </a:t>
            </a:r>
            <a:r>
              <a:rPr lang="en-US" dirty="0" err="1" smtClean="0"/>
              <a:t>backround</a:t>
            </a:r>
            <a:r>
              <a:rPr lang="en-US" dirty="0" smtClean="0"/>
              <a:t> look how much genetic contribution in single cells (DNA too!)</a:t>
            </a:r>
          </a:p>
          <a:p>
            <a:r>
              <a:rPr lang="en-US" dirty="0" smtClean="0"/>
              <a:t>Tim R. Different ethnicity or JP? YH:</a:t>
            </a:r>
            <a:r>
              <a:rPr lang="en-US" dirty="0" smtClean="0">
                <a:sym typeface="Wingdings" pitchFamily="2" charset="2"/>
              </a:rPr>
              <a:t> we are flexible; TR: they have </a:t>
            </a:r>
            <a:r>
              <a:rPr lang="en-US" dirty="0" err="1" smtClean="0">
                <a:sym typeface="Wingdings" pitchFamily="2" charset="2"/>
              </a:rPr>
              <a:t>microfluidics</a:t>
            </a:r>
            <a:r>
              <a:rPr lang="en-US" dirty="0" smtClean="0">
                <a:sym typeface="Wingdings" pitchFamily="2" charset="2"/>
              </a:rPr>
              <a:t> and we should work on this (also </a:t>
            </a:r>
            <a:r>
              <a:rPr lang="en-US" dirty="0" err="1" smtClean="0">
                <a:sym typeface="Wingdings" pitchFamily="2" charset="2"/>
              </a:rPr>
              <a:t>Uemura</a:t>
            </a:r>
            <a:r>
              <a:rPr lang="en-US" dirty="0" smtClean="0">
                <a:sym typeface="Wingdings" pitchFamily="2" charset="2"/>
              </a:rPr>
              <a:t>, CP should be involved)</a:t>
            </a:r>
          </a:p>
          <a:p>
            <a:r>
              <a:rPr lang="en-US" dirty="0" err="1" smtClean="0">
                <a:sym typeface="Wingdings" pitchFamily="2" charset="2"/>
              </a:rPr>
              <a:t>Valerio</a:t>
            </a:r>
            <a:r>
              <a:rPr lang="en-US" dirty="0" smtClean="0">
                <a:sym typeface="Wingdings" pitchFamily="2" charset="2"/>
              </a:rPr>
              <a:t>: Identify group of patients, they are different and show different response and there is an epigenome components due to different biological experience. Look at </a:t>
            </a:r>
            <a:r>
              <a:rPr lang="en-US" dirty="0" err="1" smtClean="0">
                <a:sym typeface="Wingdings" pitchFamily="2" charset="2"/>
              </a:rPr>
              <a:t>methylome</a:t>
            </a:r>
            <a:r>
              <a:rPr lang="en-US" dirty="0" smtClean="0">
                <a:sym typeface="Wingdings" pitchFamily="2" charset="2"/>
              </a:rPr>
              <a:t> of individual cells. Integrate </a:t>
            </a:r>
            <a:r>
              <a:rPr lang="en-US" dirty="0" err="1" smtClean="0">
                <a:sym typeface="Wingdings" pitchFamily="2" charset="2"/>
              </a:rPr>
              <a:t>methylome</a:t>
            </a:r>
            <a:r>
              <a:rPr lang="en-US" dirty="0" smtClean="0">
                <a:sym typeface="Wingdings" pitchFamily="2" charset="2"/>
              </a:rPr>
              <a:t> with transcriptome. YH: can we look at the same </a:t>
            </a:r>
            <a:r>
              <a:rPr lang="en-US" dirty="0" err="1" smtClean="0">
                <a:sym typeface="Wingdings" pitchFamily="2" charset="2"/>
              </a:rPr>
              <a:t>methylome</a:t>
            </a:r>
            <a:r>
              <a:rPr lang="en-US" dirty="0" smtClean="0">
                <a:sym typeface="Wingdings" pitchFamily="2" charset="2"/>
              </a:rPr>
              <a:t> and transcriptome? Al F: use </a:t>
            </a:r>
            <a:r>
              <a:rPr lang="en-US" dirty="0" err="1" smtClean="0">
                <a:sym typeface="Wingdings" pitchFamily="2" charset="2"/>
              </a:rPr>
              <a:t>Nanopore</a:t>
            </a:r>
            <a:r>
              <a:rPr lang="en-US" dirty="0" smtClean="0">
                <a:sym typeface="Wingdings" pitchFamily="2" charset="2"/>
              </a:rPr>
              <a:t> in principle. </a:t>
            </a:r>
          </a:p>
          <a:p>
            <a:r>
              <a:rPr lang="en-US" dirty="0" smtClean="0">
                <a:sym typeface="Wingdings" pitchFamily="2" charset="2"/>
              </a:rPr>
              <a:t>John A.: </a:t>
            </a:r>
            <a:r>
              <a:rPr lang="en-US" dirty="0" err="1" smtClean="0">
                <a:sym typeface="Wingdings" pitchFamily="2" charset="2"/>
              </a:rPr>
              <a:t>Mosaicism</a:t>
            </a:r>
            <a:r>
              <a:rPr lang="en-US" dirty="0" smtClean="0">
                <a:sym typeface="Wingdings" pitchFamily="2" charset="2"/>
              </a:rPr>
              <a:t> of genome due to viral infections as potential target.</a:t>
            </a:r>
          </a:p>
          <a:p>
            <a:r>
              <a:rPr lang="en-US" dirty="0" smtClean="0">
                <a:sym typeface="Wingdings" pitchFamily="2" charset="2"/>
              </a:rPr>
              <a:t>Charles Plessy: many technologies, nanoCAGE + KI + </a:t>
            </a:r>
            <a:r>
              <a:rPr lang="en-US" dirty="0" err="1" smtClean="0">
                <a:sym typeface="Wingdings" pitchFamily="2" charset="2"/>
              </a:rPr>
              <a:t>Uemura</a:t>
            </a:r>
            <a:r>
              <a:rPr lang="en-US" dirty="0" smtClean="0">
                <a:sym typeface="Wingdings" pitchFamily="2" charset="2"/>
              </a:rPr>
              <a:t>; we will have many more reads for 10B reads/experiment? 10K genome/sample is hard and we need diversity of technologies. Consider the timeframe of the developments, technology is fast.</a:t>
            </a:r>
          </a:p>
          <a:p>
            <a:r>
              <a:rPr lang="en-US" dirty="0" smtClean="0">
                <a:sym typeface="Wingdings" pitchFamily="2" charset="2"/>
              </a:rPr>
              <a:t>Jay:  Variability of normal </a:t>
            </a:r>
            <a:r>
              <a:rPr lang="en-US" dirty="0" err="1" smtClean="0">
                <a:sym typeface="Wingdings" pitchFamily="2" charset="2"/>
              </a:rPr>
              <a:t>methylome</a:t>
            </a:r>
            <a:r>
              <a:rPr lang="en-US" dirty="0" smtClean="0">
                <a:sym typeface="Wingdings" pitchFamily="2" charset="2"/>
              </a:rPr>
              <a:t> and expression versus disease state (</a:t>
            </a:r>
            <a:r>
              <a:rPr lang="en-US" dirty="0" err="1" smtClean="0">
                <a:sym typeface="Wingdings" pitchFamily="2" charset="2"/>
              </a:rPr>
              <a:t>varbability</a:t>
            </a:r>
            <a:r>
              <a:rPr lang="en-US" dirty="0" smtClean="0">
                <a:sym typeface="Wingdings" pitchFamily="2" charset="2"/>
              </a:rPr>
              <a:t> to variability in health and diseased cells.)</a:t>
            </a:r>
          </a:p>
          <a:p>
            <a:pPr lvl="1"/>
            <a:r>
              <a:rPr lang="en-US" dirty="0" smtClean="0">
                <a:sym typeface="Wingdings" pitchFamily="2" charset="2"/>
              </a:rPr>
              <a:t>Even in the </a:t>
            </a:r>
            <a:r>
              <a:rPr lang="en-US" dirty="0" err="1" smtClean="0">
                <a:sym typeface="Wingdings" pitchFamily="2" charset="2"/>
              </a:rPr>
              <a:t>iPS</a:t>
            </a:r>
            <a:r>
              <a:rPr lang="en-US" dirty="0" smtClean="0">
                <a:sym typeface="Wingdings" pitchFamily="2" charset="2"/>
              </a:rPr>
              <a:t> cells (YH) that is heterogeneous</a:t>
            </a:r>
          </a:p>
          <a:p>
            <a:r>
              <a:rPr lang="en-US" dirty="0" smtClean="0">
                <a:sym typeface="Wingdings" pitchFamily="2" charset="2"/>
              </a:rPr>
              <a:t>Al: diversity of neurons, diversity of all cells. Look at the right cell type add power (complete the catalogues with rare cells that are sop limiting and distinguish he populations). </a:t>
            </a:r>
          </a:p>
          <a:p>
            <a:r>
              <a:rPr lang="en-US" dirty="0" err="1" smtClean="0">
                <a:sym typeface="Wingdings" pitchFamily="2" charset="2"/>
              </a:rPr>
              <a:t>Nagasaka</a:t>
            </a:r>
            <a:r>
              <a:rPr lang="en-US" dirty="0">
                <a:sym typeface="Wingdings" pitchFamily="2" charset="2"/>
              </a:rPr>
              <a:t> </a:t>
            </a:r>
            <a:r>
              <a:rPr lang="en-US" dirty="0" smtClean="0">
                <a:sym typeface="Wingdings" pitchFamily="2" charset="2"/>
              </a:rPr>
              <a:t>K: Recent medical diagnostic is done, we need new technologies to find malignancy that is used to detect </a:t>
            </a:r>
            <a:r>
              <a:rPr lang="en-US" dirty="0" err="1" smtClean="0">
                <a:sym typeface="Wingdings" pitchFamily="2" charset="2"/>
              </a:rPr>
              <a:t>precancer</a:t>
            </a:r>
            <a:r>
              <a:rPr lang="en-US" dirty="0" smtClean="0">
                <a:sym typeface="Wingdings" pitchFamily="2" charset="2"/>
              </a:rPr>
              <a:t> stages (early detection). Single cells could be great for medical field. CD: what about sequencing also the genome? Issue can we sequence both or can we split cells and </a:t>
            </a:r>
            <a:r>
              <a:rPr lang="en-US" dirty="0" err="1" smtClean="0">
                <a:sym typeface="Wingdings" pitchFamily="2" charset="2"/>
              </a:rPr>
              <a:t>informatically</a:t>
            </a:r>
            <a:r>
              <a:rPr lang="en-US" dirty="0" smtClean="0">
                <a:sym typeface="Wingdings" pitchFamily="2" charset="2"/>
              </a:rPr>
              <a:t> reconstruct. </a:t>
            </a:r>
            <a:r>
              <a:rPr lang="en-US" dirty="0" err="1" smtClean="0">
                <a:sym typeface="Wingdings" pitchFamily="2" charset="2"/>
              </a:rPr>
              <a:t>Nagasaka</a:t>
            </a:r>
            <a:r>
              <a:rPr lang="en-US" dirty="0" smtClean="0">
                <a:sym typeface="Wingdings" pitchFamily="2" charset="2"/>
              </a:rPr>
              <a:t> is on </a:t>
            </a:r>
            <a:r>
              <a:rPr lang="en-US" dirty="0" err="1" smtClean="0">
                <a:sym typeface="Wingdings" pitchFamily="2" charset="2"/>
              </a:rPr>
              <a:t>papilloma</a:t>
            </a:r>
            <a:r>
              <a:rPr lang="en-US" dirty="0" smtClean="0">
                <a:sym typeface="Wingdings" pitchFamily="2" charset="2"/>
              </a:rPr>
              <a:t> virus (HPV); issues: vaccination does not work well, expensive, does not cover much. Virus could be detected by single cell, it is promising</a:t>
            </a:r>
          </a:p>
          <a:p>
            <a:r>
              <a:rPr lang="en-US" dirty="0" err="1" smtClean="0">
                <a:sym typeface="Wingdings" pitchFamily="2" charset="2"/>
              </a:rPr>
              <a:t>Valerio</a:t>
            </a:r>
            <a:r>
              <a:rPr lang="en-US" dirty="0" smtClean="0">
                <a:sym typeface="Wingdings" pitchFamily="2" charset="2"/>
              </a:rPr>
              <a:t>: What is representative (are embryos representative?). Establish proof of principles (like TF networks) and see how principles validate in single cells. Single cells may not be representative of the whole reality.</a:t>
            </a:r>
          </a:p>
          <a:p>
            <a:endParaRPr lang="en-US" dirty="0" smtClean="0"/>
          </a:p>
          <a:p>
            <a:endParaRPr lang="en-US" dirty="0" smtClean="0"/>
          </a:p>
          <a:p>
            <a:pPr lvl="1"/>
            <a:endParaRPr lang="en-US" dirty="0"/>
          </a:p>
        </p:txBody>
      </p:sp>
    </p:spTree>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Needed issues</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Productivity issues</a:t>
            </a:r>
          </a:p>
          <a:p>
            <a:pPr lvl="1"/>
            <a:r>
              <a:rPr lang="en-US" dirty="0" smtClean="0"/>
              <a:t>Establish what type of analysis is common</a:t>
            </a:r>
          </a:p>
          <a:p>
            <a:pPr lvl="1"/>
            <a:r>
              <a:rPr lang="en-US" dirty="0" smtClean="0"/>
              <a:t>Matchmaking bioinformaticians</a:t>
            </a:r>
          </a:p>
          <a:p>
            <a:pPr lvl="1"/>
            <a:r>
              <a:rPr lang="en-US" dirty="0" smtClean="0"/>
              <a:t>Validations</a:t>
            </a:r>
          </a:p>
          <a:p>
            <a:pPr>
              <a:buNone/>
            </a:pPr>
            <a:endParaRPr lang="en-US" dirty="0" smtClean="0"/>
          </a:p>
          <a:p>
            <a:r>
              <a:rPr lang="en-US" dirty="0" smtClean="0"/>
              <a:t>What is the possible unifying issue for the main paper (time course)</a:t>
            </a:r>
          </a:p>
          <a:p>
            <a:pPr lvl="1"/>
            <a:r>
              <a:rPr lang="en-US" dirty="0" smtClean="0"/>
              <a:t>See details next slide</a:t>
            </a:r>
          </a:p>
          <a:p>
            <a:pPr lvl="1"/>
            <a:r>
              <a:rPr lang="en-US" dirty="0" smtClean="0"/>
              <a:t>There is a main paper. Figures 1-10? Analysis? </a:t>
            </a:r>
          </a:p>
          <a:p>
            <a:pPr lvl="1"/>
            <a:endParaRPr lang="en-US" dirty="0" smtClean="0"/>
          </a:p>
          <a:p>
            <a:r>
              <a:rPr lang="en-US" dirty="0" smtClean="0"/>
              <a:t>Publication strategy</a:t>
            </a:r>
          </a:p>
          <a:p>
            <a:pPr lvl="1"/>
            <a:r>
              <a:rPr lang="en-US" dirty="0" smtClean="0"/>
              <a:t>Timelines </a:t>
            </a:r>
          </a:p>
          <a:p>
            <a:pPr lvl="1"/>
            <a:r>
              <a:rPr lang="en-US" dirty="0" smtClean="0"/>
              <a:t>Approaching the journals</a:t>
            </a:r>
          </a:p>
          <a:p>
            <a:pPr lvl="1"/>
            <a:endParaRPr lang="en-US" dirty="0" smtClean="0"/>
          </a:p>
          <a:p>
            <a:endParaRPr lang="en-US" dirty="0"/>
          </a:p>
        </p:txBody>
      </p:sp>
    </p:spTree>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2152</TotalTime>
  <Words>2583</Words>
  <Application>Microsoft Macintosh PowerPoint</Application>
  <PresentationFormat>On-screen Show (4:3)</PresentationFormat>
  <Paragraphs>271</Paragraphs>
  <Slides>24</Slides>
  <Notes>0</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Office Theme</vt:lpstr>
      <vt:lpstr>Publication strategy vs Analysis strategy</vt:lpstr>
      <vt:lpstr>Some impressions</vt:lpstr>
      <vt:lpstr>We have great time courses and tools. Do we treat all the samples with the same tools?</vt:lpstr>
      <vt:lpstr>Unified analysis at first?</vt:lpstr>
      <vt:lpstr>Papers construction matrix </vt:lpstr>
      <vt:lpstr>Publication strategy</vt:lpstr>
      <vt:lpstr>Paper types</vt:lpstr>
      <vt:lpstr>Single cell sequencing notes after YH talk</vt:lpstr>
      <vt:lpstr>Needed issues</vt:lpstr>
      <vt:lpstr>Timecourse discussion- there is a main paper!</vt:lpstr>
      <vt:lpstr>Validation of paper(s)?</vt:lpstr>
      <vt:lpstr>Pub strategy</vt:lpstr>
      <vt:lpstr>Simple story-data dump</vt:lpstr>
      <vt:lpstr>High profile time course papers</vt:lpstr>
      <vt:lpstr>PowerPoint Presentation</vt:lpstr>
      <vt:lpstr>Figures integrated timecourse paper</vt:lpstr>
      <vt:lpstr>Figure/ Table 1</vt:lpstr>
      <vt:lpstr>Figure 2</vt:lpstr>
      <vt:lpstr>Figure 3</vt:lpstr>
      <vt:lpstr>Figure 4</vt:lpstr>
      <vt:lpstr>Figure 5</vt:lpstr>
      <vt:lpstr>Figure 6</vt:lpstr>
      <vt:lpstr>PowerPoint Presentation</vt:lpstr>
      <vt:lpstr>Satellite paper conclusions</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Publication strategy</dc:title>
  <dc:creator>piero carninci</dc:creator>
  <cp:lastModifiedBy>Carsten Daub</cp:lastModifiedBy>
  <cp:revision>25</cp:revision>
  <dcterms:created xsi:type="dcterms:W3CDTF">2012-10-31T05:51:21Z</dcterms:created>
  <dcterms:modified xsi:type="dcterms:W3CDTF">2012-11-02T15:36:46Z</dcterms:modified>
</cp:coreProperties>
</file>