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9" r:id="rId3"/>
    <p:sldId id="265" r:id="rId4"/>
    <p:sldId id="281" r:id="rId5"/>
    <p:sldId id="282" r:id="rId6"/>
    <p:sldId id="283" r:id="rId7"/>
    <p:sldId id="284" r:id="rId8"/>
    <p:sldId id="288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1B972-55FF-467C-9A6A-6B2C2D3F89B1}" type="datetimeFigureOut">
              <a:rPr lang="en-US" smtClean="0"/>
              <a:pPr/>
              <a:t>9/4/2012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2EFD5-D786-4F7F-8094-635E236135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49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2EFD5-D786-4F7F-8094-635E236135C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5A3AF-8DE4-4E81-BCEB-A219CFDCFDAE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32149-AE2F-48B2-B9A6-CCA0E81FD655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665A-F0E6-4234-8E60-61C1F0565304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DC72A-D9E7-4543-A0B3-F6AA92233D1B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21351-A7A1-4675-8693-BEFFB3F83143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B682-BEC4-4131-B0AA-B5E49067E65B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C0B59-6513-4BD3-9FA3-B34AFD3FC65B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32D46-7324-456E-B50C-AE151B743215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0FCA-31CC-4FFD-94F5-606623A96628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B2F9-E3B1-4FE4-BCE5-5C14447370C8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EFF60-B754-4DD8-94EA-AE33966682A5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62A6-50E4-40E2-85D0-CD8937E3C10A}" type="datetime1">
              <a:rPr lang="en-US" smtClean="0"/>
              <a:pPr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908B3-65F2-479E-A26A-B5B4C85E4A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 course </a:t>
            </a:r>
            <a:r>
              <a:rPr lang="en-US" dirty="0" smtClean="0"/>
              <a:t>QC and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Erik Arner</a:t>
            </a:r>
          </a:p>
          <a:p>
            <a:r>
              <a:rPr lang="en-US" dirty="0" smtClean="0"/>
              <a:t>2012-09-04</a:t>
            </a:r>
          </a:p>
          <a:p>
            <a:r>
              <a:rPr lang="en-US" dirty="0" smtClean="0"/>
              <a:t>arner@gsc.riken.jp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 smtClean="0"/>
              <a:t>shortRNA</a:t>
            </a:r>
            <a:r>
              <a:rPr kumimoji="1" lang="en-US" altLang="ja-JP" dirty="0" smtClean="0"/>
              <a:t> (cont.)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/>
              <a:t>K-means results</a:t>
            </a:r>
          </a:p>
          <a:p>
            <a:pPr lvl="1"/>
            <a:r>
              <a:rPr lang="en-US" altLang="ja-JP" dirty="0"/>
              <a:t>*.kmeans.pdf: visualization of K-means clustering</a:t>
            </a:r>
          </a:p>
          <a:p>
            <a:pPr lvl="1"/>
            <a:r>
              <a:rPr lang="en-US" altLang="ja-JP" dirty="0"/>
              <a:t>*.kmeans.centers.csv: Cluster profiles from k-means clustering of </a:t>
            </a:r>
            <a:r>
              <a:rPr lang="en-US" altLang="ja-JP" dirty="0" err="1" smtClean="0"/>
              <a:t>miRNA</a:t>
            </a:r>
            <a:r>
              <a:rPr lang="en-US" altLang="ja-JP" dirty="0" smtClean="0"/>
              <a:t> </a:t>
            </a:r>
            <a:r>
              <a:rPr lang="en-US" altLang="ja-JP" dirty="0"/>
              <a:t>expression</a:t>
            </a:r>
          </a:p>
          <a:p>
            <a:pPr lvl="1"/>
            <a:r>
              <a:rPr lang="en-US" altLang="ja-JP" dirty="0"/>
              <a:t>*.kmeans.clusters.csv: Cluster association of </a:t>
            </a:r>
            <a:r>
              <a:rPr lang="en-US" altLang="ja-JP" dirty="0" err="1" smtClean="0"/>
              <a:t>miRNAs</a:t>
            </a:r>
            <a:endParaRPr lang="en-US" altLang="ja-JP" dirty="0"/>
          </a:p>
          <a:p>
            <a:pPr lvl="1"/>
            <a:r>
              <a:rPr lang="en-US" altLang="ja-JP" dirty="0" smtClean="0"/>
              <a:t>*.kmeans.targets.go.csv</a:t>
            </a:r>
            <a:r>
              <a:rPr lang="en-US" altLang="ja-JP" dirty="0"/>
              <a:t>: Gene Ontology enrichments for </a:t>
            </a:r>
            <a:r>
              <a:rPr lang="en-US" altLang="ja-JP" dirty="0" smtClean="0"/>
              <a:t>predicted targets of </a:t>
            </a:r>
            <a:r>
              <a:rPr lang="en-US" altLang="ja-JP" dirty="0" err="1" smtClean="0"/>
              <a:t>miRNAs</a:t>
            </a:r>
            <a:r>
              <a:rPr lang="en-US" altLang="ja-JP" dirty="0" smtClean="0"/>
              <a:t> in K-means clusters</a:t>
            </a:r>
          </a:p>
          <a:p>
            <a:r>
              <a:rPr lang="en-US" altLang="ja-JP" dirty="0"/>
              <a:t>Differential expression results</a:t>
            </a:r>
          </a:p>
          <a:p>
            <a:pPr lvl="1"/>
            <a:r>
              <a:rPr lang="en-US" altLang="ja-JP" dirty="0" err="1"/>
              <a:t>edgeR</a:t>
            </a:r>
            <a:r>
              <a:rPr lang="en-US" altLang="ja-JP" dirty="0"/>
              <a:t>/*.</a:t>
            </a:r>
            <a:r>
              <a:rPr lang="en-US" altLang="ja-JP" dirty="0" err="1"/>
              <a:t>csv</a:t>
            </a:r>
            <a:r>
              <a:rPr lang="en-US" altLang="ja-JP" dirty="0"/>
              <a:t>: Pairwise comparisons of time points. File names are of the format &lt;TP1&gt;_</a:t>
            </a:r>
            <a:r>
              <a:rPr lang="en-US" altLang="ja-JP" dirty="0" err="1"/>
              <a:t>vs</a:t>
            </a:r>
            <a:r>
              <a:rPr lang="en-US" altLang="ja-JP" dirty="0"/>
              <a:t>_&lt;TP2&gt;.</a:t>
            </a:r>
            <a:r>
              <a:rPr lang="en-US" altLang="ja-JP" dirty="0" err="1" smtClean="0"/>
              <a:t>csv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Columns as in </a:t>
            </a:r>
            <a:r>
              <a:rPr lang="en-US" altLang="ja-JP" dirty="0" err="1" smtClean="0"/>
              <a:t>hCAGE</a:t>
            </a:r>
            <a:r>
              <a:rPr lang="en-US" altLang="ja-JP" dirty="0" smtClean="0"/>
              <a:t> (see slide 8)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87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Excluded libraries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kumimoji="1" lang="en-US" altLang="ja-JP" dirty="0"/>
              <a:t>CNhs12690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01hr20min, biol_rep2</a:t>
            </a:r>
          </a:p>
          <a:p>
            <a:r>
              <a:rPr kumimoji="1" lang="en-US" altLang="ja-JP" dirty="0"/>
              <a:t>CNhs12691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01hr40min, biol_rep2</a:t>
            </a:r>
          </a:p>
          <a:p>
            <a:r>
              <a:rPr kumimoji="1" lang="en-US" altLang="ja-JP" dirty="0"/>
              <a:t>CNhs12692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02hr00min, biol_rep2</a:t>
            </a:r>
          </a:p>
          <a:p>
            <a:r>
              <a:rPr kumimoji="1" lang="en-US" altLang="ja-JP" dirty="0"/>
              <a:t>CNhs12693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02hr30min, biol_rep2</a:t>
            </a:r>
          </a:p>
          <a:p>
            <a:r>
              <a:rPr kumimoji="1" lang="en-US" altLang="ja-JP" dirty="0"/>
              <a:t>CNhs12694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03hr00min, biol_rep2</a:t>
            </a:r>
          </a:p>
          <a:p>
            <a:r>
              <a:rPr kumimoji="1" lang="en-US" altLang="ja-JP" dirty="0"/>
              <a:t>CNhs12695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03hr30min, biol_rep2</a:t>
            </a:r>
          </a:p>
          <a:p>
            <a:r>
              <a:rPr kumimoji="1" lang="en-US" altLang="ja-JP" dirty="0"/>
              <a:t>CNhs12696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04hr, biol_rep2</a:t>
            </a:r>
          </a:p>
          <a:p>
            <a:r>
              <a:rPr kumimoji="1" lang="en-US" altLang="ja-JP" dirty="0"/>
              <a:t>CNhs12697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06hr, biol_rep2</a:t>
            </a:r>
          </a:p>
          <a:p>
            <a:r>
              <a:rPr kumimoji="1" lang="en-US" altLang="ja-JP" dirty="0"/>
              <a:t>CNhs12564       MCF7 breast cancer cell line response to EGF1, 00hr00min, biol_rep1</a:t>
            </a:r>
          </a:p>
          <a:p>
            <a:r>
              <a:rPr kumimoji="1" lang="en-US" altLang="ja-JP" dirty="0"/>
              <a:t>CNhs13145       Monocyte-derived macrophages response to LPS, 00hr15min, donor1 (t2 Subject1)</a:t>
            </a:r>
          </a:p>
          <a:p>
            <a:r>
              <a:rPr kumimoji="1" lang="en-US" altLang="ja-JP" dirty="0"/>
              <a:t>CNhs13147       Monocyte-derived macrophages response to LPS, 00hr45min, donor1 (t4 Subject1)</a:t>
            </a:r>
          </a:p>
          <a:p>
            <a:r>
              <a:rPr kumimoji="1" lang="en-US" altLang="ja-JP" dirty="0"/>
              <a:t>CNhs13148       Monocyte-derived macrophages response to LPS, 01hr00min, donor1 (t5 Subject1)</a:t>
            </a:r>
          </a:p>
          <a:p>
            <a:r>
              <a:rPr kumimoji="1" lang="en-US" altLang="ja-JP" dirty="0"/>
              <a:t>CNhs13150       Monocyte-derived macrophages response to LPS, 01hr40min, donor1 (t7 Subject1)</a:t>
            </a:r>
          </a:p>
          <a:p>
            <a:r>
              <a:rPr kumimoji="1" lang="en-US" altLang="ja-JP" dirty="0"/>
              <a:t>CNhs13151       Monocyte-derived macrophages response to LPS, 02hr00min, donor1 (t8 Subject1)</a:t>
            </a:r>
          </a:p>
          <a:p>
            <a:r>
              <a:rPr kumimoji="1" lang="en-US" altLang="ja-JP" dirty="0"/>
              <a:t>CNhs13153       Monocyte-derived macrophages response to LPS, 03hr30min, donor1 (t11 Subject1)</a:t>
            </a:r>
          </a:p>
          <a:p>
            <a:r>
              <a:rPr kumimoji="1" lang="en-US" altLang="ja-JP" dirty="0"/>
              <a:t>CNhs13187       Monocyte-derived macrophages response to LPS, 06hr, donor3 (t14 Subject3)</a:t>
            </a:r>
          </a:p>
          <a:p>
            <a:r>
              <a:rPr kumimoji="1" lang="en-US" altLang="ja-JP" dirty="0"/>
              <a:t>CNhs12930       Monocyte-derived macrophages response to LPS, 16hr, donor1 (t20 Subject1)</a:t>
            </a:r>
          </a:p>
          <a:p>
            <a:r>
              <a:rPr kumimoji="1" lang="en-US" altLang="ja-JP" dirty="0"/>
              <a:t>CNhs14061       </a:t>
            </a:r>
            <a:r>
              <a:rPr kumimoji="1" lang="en-US" altLang="ja-JP" dirty="0" err="1"/>
              <a:t>iPS</a:t>
            </a:r>
            <a:r>
              <a:rPr kumimoji="1" lang="en-US" altLang="ja-JP" dirty="0"/>
              <a:t> differentiation to neuron, down-syndrome donor C18-CCL54, day06, rep2</a:t>
            </a:r>
          </a:p>
          <a:p>
            <a:r>
              <a:rPr kumimoji="1" lang="en-US" altLang="ja-JP" dirty="0"/>
              <a:t>CNhs13427       </a:t>
            </a:r>
            <a:r>
              <a:rPr kumimoji="1" lang="en-US" altLang="ja-JP" dirty="0" err="1"/>
              <a:t>mesenchymal</a:t>
            </a:r>
            <a:r>
              <a:rPr kumimoji="1" lang="en-US" altLang="ja-JP" dirty="0"/>
              <a:t> stem cells (adipose derived), </a:t>
            </a:r>
            <a:r>
              <a:rPr kumimoji="1" lang="en-US" altLang="ja-JP" dirty="0" err="1"/>
              <a:t>adipogenic</a:t>
            </a:r>
            <a:r>
              <a:rPr kumimoji="1" lang="en-US" altLang="ja-JP" dirty="0"/>
              <a:t> induction, 00hr30min, biol_rep3</a:t>
            </a:r>
          </a:p>
          <a:p>
            <a:r>
              <a:rPr kumimoji="1" lang="en-US" altLang="ja-JP" dirty="0"/>
              <a:t>CNhs13610       </a:t>
            </a:r>
            <a:r>
              <a:rPr kumimoji="1" lang="en-US" altLang="ja-JP" dirty="0" err="1"/>
              <a:t>mesenchymal</a:t>
            </a:r>
            <a:r>
              <a:rPr kumimoji="1" lang="en-US" altLang="ja-JP" dirty="0"/>
              <a:t> stem cells (adipose derived), </a:t>
            </a:r>
            <a:r>
              <a:rPr kumimoji="1" lang="en-US" altLang="ja-JP" dirty="0" err="1"/>
              <a:t>adipogenic</a:t>
            </a:r>
            <a:r>
              <a:rPr kumimoji="1" lang="en-US" altLang="ja-JP" dirty="0"/>
              <a:t> induction, 03hr00min, biol_rep2</a:t>
            </a:r>
          </a:p>
          <a:p>
            <a:r>
              <a:rPr kumimoji="1" lang="en-US" altLang="ja-JP" dirty="0"/>
              <a:t>CNhs13591       EBF KO HPCs induced to T cell, 24hr, biol_rep3</a:t>
            </a:r>
          </a:p>
          <a:p>
            <a:r>
              <a:rPr kumimoji="1" lang="en-US" altLang="ja-JP" dirty="0"/>
              <a:t>CNhs13409       TSt-4/DLL1 feeder cells, biol_rep3</a:t>
            </a:r>
          </a:p>
          <a:p>
            <a:r>
              <a:rPr kumimoji="1" lang="en-US" altLang="ja-JP" dirty="0"/>
              <a:t>CNhs12770       J2E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erythropoietin, 00hr00min, biol_rep3</a:t>
            </a:r>
          </a:p>
          <a:p>
            <a:r>
              <a:rPr kumimoji="1" lang="en-US" altLang="ja-JP" dirty="0"/>
              <a:t>CNhs12777       J2E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erythropoietin, 02hr00min, biol_rep3</a:t>
            </a:r>
          </a:p>
          <a:p>
            <a:r>
              <a:rPr kumimoji="1" lang="en-US" altLang="ja-JP" dirty="0"/>
              <a:t>CNhs12681       J2E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erythropoietin, 12hr, biol_rep2</a:t>
            </a:r>
          </a:p>
          <a:p>
            <a:r>
              <a:rPr kumimoji="1" lang="en-US" altLang="ja-JP" dirty="0"/>
              <a:t>CNhs12684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00hr00min, biol_rep2</a:t>
            </a:r>
          </a:p>
          <a:p>
            <a:r>
              <a:rPr kumimoji="1" lang="en-US" altLang="ja-JP" dirty="0"/>
              <a:t>CNhs12686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00hr15min, biol_rep2</a:t>
            </a:r>
          </a:p>
          <a:p>
            <a:r>
              <a:rPr kumimoji="1" lang="en-US" altLang="ja-JP" dirty="0"/>
              <a:t>CNhs12687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00hr30min, biol_rep2</a:t>
            </a:r>
          </a:p>
          <a:p>
            <a:r>
              <a:rPr kumimoji="1" lang="en-US" altLang="ja-JP" dirty="0"/>
              <a:t>CNhs12688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00hr45min, biol_rep2</a:t>
            </a:r>
          </a:p>
          <a:p>
            <a:r>
              <a:rPr kumimoji="1" lang="en-US" altLang="ja-JP" dirty="0"/>
              <a:t>CNhs12689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01hr00min, biol_rep2</a:t>
            </a:r>
          </a:p>
          <a:p>
            <a:r>
              <a:rPr kumimoji="1" lang="en-US" altLang="ja-JP" dirty="0"/>
              <a:t>CNhs12698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12hr, biol_rep2</a:t>
            </a:r>
          </a:p>
          <a:p>
            <a:r>
              <a:rPr kumimoji="1" lang="en-US" altLang="ja-JP" dirty="0"/>
              <a:t>CNhs12699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24hr, biol_rep2</a:t>
            </a:r>
          </a:p>
          <a:p>
            <a:r>
              <a:rPr kumimoji="1" lang="en-US" altLang="ja-JP" dirty="0"/>
              <a:t>CNhs12700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day02, biol_rep2</a:t>
            </a:r>
          </a:p>
          <a:p>
            <a:r>
              <a:rPr kumimoji="1" lang="en-US" altLang="ja-JP" dirty="0"/>
              <a:t>CNhs12701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day03, biol_rep2</a:t>
            </a:r>
          </a:p>
          <a:p>
            <a:r>
              <a:rPr kumimoji="1" lang="en-US" altLang="ja-JP" dirty="0"/>
              <a:t>CNhs12702       K562 </a:t>
            </a:r>
            <a:r>
              <a:rPr kumimoji="1" lang="en-US" altLang="ja-JP" dirty="0" err="1"/>
              <a:t>erythroblastic</a:t>
            </a:r>
            <a:r>
              <a:rPr kumimoji="1" lang="en-US" altLang="ja-JP" dirty="0"/>
              <a:t> leukemia response to </a:t>
            </a:r>
            <a:r>
              <a:rPr kumimoji="1" lang="en-US" altLang="ja-JP" dirty="0" err="1"/>
              <a:t>hemin</a:t>
            </a:r>
            <a:r>
              <a:rPr kumimoji="1" lang="en-US" altLang="ja-JP" dirty="0"/>
              <a:t>, day04, biol_rep2</a:t>
            </a:r>
          </a:p>
          <a:p>
            <a:r>
              <a:rPr kumimoji="1" lang="en-US" altLang="ja-JP" dirty="0"/>
              <a:t>CNhs12670       J2E%20erythroblastic%20leukemia%20response%20to%20erythropoietin%2c%2000hr30min%2c%20biol_rep2%2c%20tech_rep1</a:t>
            </a:r>
          </a:p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5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Pipelines</a:t>
            </a:r>
          </a:p>
          <a:p>
            <a:pPr lvl="1"/>
            <a:r>
              <a:rPr kumimoji="1" lang="en-US" altLang="ja-JP" dirty="0" err="1" smtClean="0"/>
              <a:t>hCAGE</a:t>
            </a:r>
            <a:endParaRPr kumimoji="1" lang="en-US" altLang="ja-JP" dirty="0" smtClean="0"/>
          </a:p>
          <a:p>
            <a:pPr lvl="1"/>
            <a:r>
              <a:rPr kumimoji="1" lang="en-US" altLang="ja-JP" dirty="0" err="1" smtClean="0"/>
              <a:t>shortRNA</a:t>
            </a:r>
            <a:endParaRPr kumimoji="1" lang="en-US" altLang="ja-JP" dirty="0" smtClean="0"/>
          </a:p>
          <a:p>
            <a:r>
              <a:rPr kumimoji="1" lang="en-US" altLang="ja-JP" dirty="0" smtClean="0"/>
              <a:t>Released files</a:t>
            </a:r>
          </a:p>
          <a:p>
            <a:pPr lvl="1"/>
            <a:r>
              <a:rPr kumimoji="1" lang="en-US" altLang="ja-JP" dirty="0" err="1" smtClean="0"/>
              <a:t>hCAGE</a:t>
            </a:r>
            <a:endParaRPr kumimoji="1" lang="en-US" altLang="ja-JP" dirty="0" smtClean="0"/>
          </a:p>
          <a:p>
            <a:pPr lvl="1"/>
            <a:r>
              <a:rPr kumimoji="1" lang="en-US" altLang="ja-JP" dirty="0" err="1" smtClean="0"/>
              <a:t>shortRNA</a:t>
            </a:r>
            <a:endParaRPr kumimoji="1" lang="en-US" altLang="ja-JP" dirty="0" smtClean="0"/>
          </a:p>
          <a:p>
            <a:r>
              <a:rPr kumimoji="1" lang="en-US" altLang="ja-JP" dirty="0" smtClean="0"/>
              <a:t>Excluded libraries</a:t>
            </a:r>
          </a:p>
          <a:p>
            <a:pPr lvl="1"/>
            <a:r>
              <a:rPr kumimoji="1" lang="en-US" altLang="ja-JP" dirty="0" err="1" smtClean="0"/>
              <a:t>hCAGE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4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– </a:t>
            </a:r>
            <a:r>
              <a:rPr lang="en-US" dirty="0" err="1" smtClean="0"/>
              <a:t>hCAGE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Input: RLE normalized cluster expression</a:t>
            </a:r>
          </a:p>
          <a:p>
            <a:pPr lvl="1"/>
            <a:r>
              <a:rPr lang="en-US" dirty="0" smtClean="0"/>
              <a:t>Robust cluster set</a:t>
            </a:r>
          </a:p>
          <a:p>
            <a:pPr lvl="1"/>
            <a:r>
              <a:rPr lang="en-US" dirty="0" smtClean="0"/>
              <a:t>Retain clusters with at least 10 TPM expression</a:t>
            </a:r>
          </a:p>
          <a:p>
            <a:r>
              <a:rPr lang="en-US" dirty="0" smtClean="0"/>
              <a:t>Make correlation plots and correlation tables</a:t>
            </a:r>
          </a:p>
          <a:p>
            <a:r>
              <a:rPr lang="en-US" dirty="0" smtClean="0"/>
              <a:t>PCA</a:t>
            </a:r>
          </a:p>
          <a:p>
            <a:r>
              <a:rPr lang="en-US" dirty="0" smtClean="0"/>
              <a:t>Hierarchical clustering (</a:t>
            </a:r>
            <a:r>
              <a:rPr lang="en-US" dirty="0" err="1" smtClean="0"/>
              <a:t>heatmap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Top 100 promoters with highest variance across dataset</a:t>
            </a:r>
          </a:p>
          <a:p>
            <a:r>
              <a:rPr lang="en-US" dirty="0" smtClean="0"/>
              <a:t>K-means clustering (k = 10)</a:t>
            </a:r>
          </a:p>
          <a:p>
            <a:pPr lvl="1"/>
            <a:r>
              <a:rPr lang="en-US" dirty="0" smtClean="0"/>
              <a:t>Expression profile averaged over replicates</a:t>
            </a:r>
          </a:p>
          <a:p>
            <a:pPr lvl="1"/>
            <a:r>
              <a:rPr lang="en-US" dirty="0" smtClean="0"/>
              <a:t>Gene Ontology analysis of clusters</a:t>
            </a:r>
          </a:p>
          <a:p>
            <a:r>
              <a:rPr lang="en-US" dirty="0" smtClean="0"/>
              <a:t>MARA</a:t>
            </a:r>
          </a:p>
          <a:p>
            <a:pPr lvl="1"/>
            <a:r>
              <a:rPr lang="en-US" dirty="0" smtClean="0"/>
              <a:t>K-means (k = 5)</a:t>
            </a:r>
          </a:p>
          <a:p>
            <a:pPr lvl="1"/>
            <a:r>
              <a:rPr lang="en-US" dirty="0" smtClean="0"/>
              <a:t>Network based on </a:t>
            </a:r>
            <a:r>
              <a:rPr lang="en-US" dirty="0" smtClean="0"/>
              <a:t>results</a:t>
            </a:r>
            <a:endParaRPr lang="en-US" dirty="0" smtClean="0"/>
          </a:p>
          <a:p>
            <a:r>
              <a:rPr lang="en-US" dirty="0" smtClean="0"/>
              <a:t>Differential </a:t>
            </a:r>
            <a:r>
              <a:rPr lang="en-US" dirty="0" smtClean="0"/>
              <a:t>expression</a:t>
            </a:r>
            <a:endParaRPr lang="en-US" dirty="0" smtClean="0"/>
          </a:p>
          <a:p>
            <a:pPr lvl="1"/>
            <a:r>
              <a:rPr lang="en-US" dirty="0" err="1" smtClean="0"/>
              <a:t>edgeR</a:t>
            </a:r>
            <a:endParaRPr lang="en-US" dirty="0" smtClean="0"/>
          </a:p>
          <a:p>
            <a:r>
              <a:rPr lang="en-US" altLang="ja-JP" dirty="0"/>
              <a:t>Separate TF </a:t>
            </a:r>
            <a:r>
              <a:rPr lang="en-US" altLang="ja-JP" dirty="0" smtClean="0"/>
              <a:t>analysis</a:t>
            </a:r>
            <a:endParaRPr lang="en-US" altLang="ja-JP" dirty="0"/>
          </a:p>
          <a:p>
            <a:pPr lvl="1"/>
            <a:r>
              <a:rPr lang="en-US" altLang="ja-JP" dirty="0"/>
              <a:t>Input: RLE normalized gene expression for TFs in F5 transcription factor list</a:t>
            </a:r>
          </a:p>
          <a:p>
            <a:pPr lvl="1"/>
            <a:r>
              <a:rPr lang="en-US" altLang="ja-JP" dirty="0"/>
              <a:t>K-means (k=5</a:t>
            </a:r>
            <a:r>
              <a:rPr lang="en-US" altLang="ja-JP" dirty="0" smtClean="0"/>
              <a:t>), </a:t>
            </a:r>
            <a:r>
              <a:rPr lang="en-US" altLang="ja-JP" dirty="0" err="1" smtClean="0"/>
              <a:t>edgeR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– </a:t>
            </a:r>
            <a:r>
              <a:rPr lang="en-US" dirty="0" err="1" smtClean="0"/>
              <a:t>shortRNA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Input: tag count and RLE normalized cluster expression</a:t>
            </a:r>
          </a:p>
          <a:p>
            <a:pPr lvl="1"/>
            <a:r>
              <a:rPr lang="en-US" dirty="0" smtClean="0"/>
              <a:t>Reads mapped with BWA</a:t>
            </a:r>
          </a:p>
          <a:p>
            <a:pPr lvl="1"/>
            <a:r>
              <a:rPr lang="en-US" dirty="0" smtClean="0"/>
              <a:t>Intersected with </a:t>
            </a:r>
            <a:r>
              <a:rPr lang="en-US" dirty="0" err="1" smtClean="0"/>
              <a:t>miRNA</a:t>
            </a:r>
            <a:r>
              <a:rPr lang="en-US" dirty="0" smtClean="0"/>
              <a:t> coordinates from </a:t>
            </a:r>
            <a:r>
              <a:rPr lang="en-US" dirty="0" err="1" smtClean="0"/>
              <a:t>miRBase</a:t>
            </a:r>
            <a:endParaRPr lang="en-US" dirty="0" smtClean="0"/>
          </a:p>
          <a:p>
            <a:r>
              <a:rPr lang="en-US" dirty="0" smtClean="0"/>
              <a:t>Make correlation plots and correlation tables</a:t>
            </a:r>
          </a:p>
          <a:p>
            <a:r>
              <a:rPr lang="en-US" dirty="0" smtClean="0"/>
              <a:t>PCA</a:t>
            </a:r>
          </a:p>
          <a:p>
            <a:r>
              <a:rPr lang="en-US" dirty="0" smtClean="0"/>
              <a:t>Hierarchical clustering (</a:t>
            </a:r>
            <a:r>
              <a:rPr lang="en-US" dirty="0" err="1" smtClean="0"/>
              <a:t>heatmap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Top 100 </a:t>
            </a:r>
            <a:r>
              <a:rPr lang="en-US" dirty="0" err="1" smtClean="0"/>
              <a:t>miRNAs</a:t>
            </a:r>
            <a:r>
              <a:rPr lang="en-US" dirty="0" smtClean="0"/>
              <a:t> with highest variance across dataset</a:t>
            </a:r>
          </a:p>
          <a:p>
            <a:r>
              <a:rPr lang="en-US" dirty="0" smtClean="0"/>
              <a:t>K-means clustering (k = </a:t>
            </a:r>
            <a:r>
              <a:rPr lang="en-US" dirty="0"/>
              <a:t>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Expression profile averaged over replicates</a:t>
            </a:r>
          </a:p>
          <a:p>
            <a:pPr lvl="1"/>
            <a:r>
              <a:rPr lang="en-US" dirty="0" smtClean="0"/>
              <a:t>Gene Ontology analysis of cluster targets based on </a:t>
            </a:r>
            <a:r>
              <a:rPr lang="en-US" dirty="0" err="1" smtClean="0"/>
              <a:t>MicroCosm</a:t>
            </a:r>
            <a:endParaRPr lang="en-US" dirty="0" smtClean="0"/>
          </a:p>
          <a:p>
            <a:r>
              <a:rPr lang="en-US" altLang="ja-JP" dirty="0"/>
              <a:t>Differential expression</a:t>
            </a:r>
          </a:p>
          <a:p>
            <a:pPr lvl="1"/>
            <a:r>
              <a:rPr lang="en-US" altLang="ja-JP" dirty="0" err="1" smtClean="0"/>
              <a:t>edgeR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5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Released files – </a:t>
            </a:r>
            <a:r>
              <a:rPr kumimoji="1" lang="en-US" altLang="ja-JP" dirty="0" err="1" smtClean="0"/>
              <a:t>hCAGE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kumimoji="1" lang="en-US" altLang="ja-JP" dirty="0" smtClean="0"/>
              <a:t>Expression tables</a:t>
            </a:r>
          </a:p>
          <a:p>
            <a:pPr lvl="1"/>
            <a:r>
              <a:rPr lang="en-US" altLang="ja-JP" dirty="0"/>
              <a:t>*.minTPM10.csv: input </a:t>
            </a:r>
            <a:r>
              <a:rPr lang="en-US" altLang="ja-JP" dirty="0" err="1" smtClean="0"/>
              <a:t>hCAGE</a:t>
            </a:r>
            <a:r>
              <a:rPr lang="en-US" altLang="ja-JP" dirty="0" smtClean="0"/>
              <a:t> cluster expression file </a:t>
            </a:r>
            <a:r>
              <a:rPr lang="en-US" altLang="ja-JP" dirty="0"/>
              <a:t>used for </a:t>
            </a:r>
            <a:r>
              <a:rPr lang="en-US" altLang="ja-JP" dirty="0" smtClean="0"/>
              <a:t>most analysis, tags per million (TPM, RLE normalized)</a:t>
            </a:r>
          </a:p>
          <a:p>
            <a:pPr lvl="1"/>
            <a:r>
              <a:rPr kumimoji="1" lang="en-US" altLang="ja-JP" dirty="0" smtClean="0"/>
              <a:t>*.geneexpr.csv: gene based expression table, </a:t>
            </a:r>
            <a:r>
              <a:rPr lang="en-US" altLang="ja-JP" dirty="0"/>
              <a:t>tags per million (TPM, RLE normalized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en-US" altLang="ja-JP" dirty="0" smtClean="0"/>
              <a:t>*.tfexpr.csv: </a:t>
            </a:r>
            <a:r>
              <a:rPr kumimoji="1" lang="en-US" altLang="ja-JP" dirty="0" err="1" smtClean="0"/>
              <a:t>transcriptionfactor</a:t>
            </a:r>
            <a:r>
              <a:rPr kumimoji="1" lang="en-US" altLang="ja-JP" dirty="0" smtClean="0"/>
              <a:t> (TF) based </a:t>
            </a:r>
            <a:r>
              <a:rPr kumimoji="1" lang="en-US" altLang="ja-JP" dirty="0" err="1"/>
              <a:t>based</a:t>
            </a:r>
            <a:r>
              <a:rPr kumimoji="1" lang="en-US" altLang="ja-JP" dirty="0"/>
              <a:t> expression table, </a:t>
            </a:r>
            <a:r>
              <a:rPr lang="en-US" altLang="ja-JP" dirty="0"/>
              <a:t>tags per million (TPM, RLE normalized</a:t>
            </a:r>
            <a:r>
              <a:rPr lang="en-US" altLang="ja-JP" dirty="0" smtClean="0"/>
              <a:t>)</a:t>
            </a:r>
          </a:p>
          <a:p>
            <a:r>
              <a:rPr kumimoji="1" lang="en-US" altLang="ja-JP" dirty="0" smtClean="0"/>
              <a:t>General QC </a:t>
            </a:r>
            <a:r>
              <a:rPr kumimoji="1" lang="en-US" altLang="ja-JP" dirty="0" smtClean="0"/>
              <a:t>results</a:t>
            </a:r>
          </a:p>
          <a:p>
            <a:pPr lvl="1"/>
            <a:r>
              <a:rPr lang="en-US" altLang="ja-JP" dirty="0"/>
              <a:t>*.clust.pdf: Hierarchical clustering of top variance genes</a:t>
            </a:r>
          </a:p>
          <a:p>
            <a:pPr lvl="1"/>
            <a:r>
              <a:rPr lang="en-US" altLang="ja-JP" dirty="0"/>
              <a:t>*.pca.nolegend.pdf: principal component analysis (PCA) results</a:t>
            </a:r>
          </a:p>
          <a:p>
            <a:pPr lvl="1"/>
            <a:r>
              <a:rPr lang="en-US" altLang="ja-JP" dirty="0"/>
              <a:t>*.pca.pdf: Legend for PCA results</a:t>
            </a:r>
          </a:p>
          <a:p>
            <a:pPr lvl="1"/>
            <a:r>
              <a:rPr lang="en-US" altLang="ja-JP" dirty="0" err="1"/>
              <a:t>corr_png</a:t>
            </a:r>
            <a:r>
              <a:rPr lang="en-US" altLang="ja-JP" dirty="0"/>
              <a:t>/*.</a:t>
            </a:r>
            <a:r>
              <a:rPr lang="en-US" altLang="ja-JP" dirty="0" err="1"/>
              <a:t>png</a:t>
            </a:r>
            <a:r>
              <a:rPr lang="en-US" altLang="ja-JP" dirty="0"/>
              <a:t>: Correlation plots for each time </a:t>
            </a:r>
            <a:r>
              <a:rPr lang="en-US" altLang="ja-JP" dirty="0" smtClean="0"/>
              <a:t>point</a:t>
            </a:r>
            <a:endParaRPr kumimoji="1" lang="en-US" altLang="ja-JP" dirty="0" smtClean="0"/>
          </a:p>
          <a:p>
            <a:pPr lvl="1"/>
            <a:r>
              <a:rPr lang="en-US" altLang="ja-JP" dirty="0"/>
              <a:t>*. summary.csv: Min, max, median tag counts, correlations</a:t>
            </a:r>
          </a:p>
          <a:p>
            <a:pPr lvl="1"/>
            <a:r>
              <a:rPr lang="en-US" altLang="ja-JP" dirty="0"/>
              <a:t>*.meancorr.csv: Average correlations within each time point</a:t>
            </a:r>
          </a:p>
          <a:p>
            <a:pPr lvl="1"/>
            <a:r>
              <a:rPr lang="en-US" altLang="ja-JP" dirty="0"/>
              <a:t>*.corr.csv: Correlations within each time point</a:t>
            </a:r>
          </a:p>
          <a:p>
            <a:pPr lvl="1"/>
            <a:r>
              <a:rPr lang="en-US" altLang="ja-JP" dirty="0"/>
              <a:t>*.count.csv: Tag counts for each </a:t>
            </a:r>
            <a:r>
              <a:rPr lang="en-US" altLang="ja-JP" dirty="0" smtClean="0"/>
              <a:t>replicate</a:t>
            </a:r>
            <a:endParaRPr lang="en-US" altLang="ja-JP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56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 smtClean="0"/>
              <a:t>hCAGE</a:t>
            </a:r>
            <a:r>
              <a:rPr kumimoji="1" lang="en-US" altLang="ja-JP" dirty="0" smtClean="0"/>
              <a:t> (cont.)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en-US" altLang="ja-JP" dirty="0" smtClean="0"/>
              <a:t>K-means results</a:t>
            </a:r>
          </a:p>
          <a:p>
            <a:pPr lvl="1"/>
            <a:r>
              <a:rPr lang="en-US" altLang="ja-JP" dirty="0"/>
              <a:t>*.kmeans.pdf: </a:t>
            </a:r>
            <a:r>
              <a:rPr lang="en-US" altLang="ja-JP" dirty="0" smtClean="0"/>
              <a:t>visualization of K-means </a:t>
            </a:r>
            <a:r>
              <a:rPr lang="en-US" altLang="ja-JP" dirty="0"/>
              <a:t>clustering</a:t>
            </a:r>
            <a:endParaRPr lang="en-US" altLang="ja-JP" dirty="0" smtClean="0"/>
          </a:p>
          <a:p>
            <a:pPr lvl="1"/>
            <a:r>
              <a:rPr lang="en-US" altLang="ja-JP" dirty="0"/>
              <a:t>*.kmeans.genes.csv: Cluster association of genes</a:t>
            </a:r>
          </a:p>
          <a:p>
            <a:pPr lvl="2"/>
            <a:r>
              <a:rPr lang="en-US" altLang="ja-JP" dirty="0"/>
              <a:t>NB: The same gene can belong to several clusters, since the clustering is done at the promoter level and a gene may have multiple promoters</a:t>
            </a:r>
          </a:p>
          <a:p>
            <a:pPr lvl="1"/>
            <a:r>
              <a:rPr lang="en-US" altLang="ja-JP" dirty="0"/>
              <a:t>*.kmeans.go.csv: Gene Ontology enrichments for K-means clusters</a:t>
            </a:r>
          </a:p>
          <a:p>
            <a:pPr lvl="1"/>
            <a:r>
              <a:rPr lang="en-US" altLang="ja-JP" dirty="0" smtClean="0"/>
              <a:t>*.</a:t>
            </a:r>
            <a:r>
              <a:rPr lang="en-US" altLang="ja-JP" dirty="0"/>
              <a:t>kmeans.centers.csv: Cluster profiles from k-means clustering of promoter expression</a:t>
            </a:r>
          </a:p>
          <a:p>
            <a:pPr lvl="1"/>
            <a:r>
              <a:rPr lang="en-US" altLang="ja-JP" dirty="0"/>
              <a:t>*.kmeans.clusters.csv: Cluster association of promoters</a:t>
            </a:r>
          </a:p>
          <a:p>
            <a:pPr lvl="1"/>
            <a:r>
              <a:rPr lang="en-US" altLang="ja-JP" dirty="0" smtClean="0"/>
              <a:t>*. </a:t>
            </a:r>
            <a:r>
              <a:rPr lang="en-US" altLang="ja-JP" dirty="0" smtClean="0"/>
              <a:t>tf.kmeans.pdf: visualization of K-means clustering of TFs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tf.kmeans.centers.csv: Cluster profiles from k-means clustering of TF expression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tf.kmeans.clusters.csv: Clusters association of TFs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0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/>
              <a:t>hCAGE</a:t>
            </a:r>
            <a:r>
              <a:rPr kumimoji="1" lang="en-US" altLang="ja-JP" dirty="0"/>
              <a:t> (cont.)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ja-JP" dirty="0"/>
              <a:t>Motif Activity Response Analysis (MARA) results</a:t>
            </a:r>
          </a:p>
          <a:p>
            <a:pPr lvl="1"/>
            <a:r>
              <a:rPr lang="en-US" altLang="ja-JP" dirty="0"/>
              <a:t>*.</a:t>
            </a:r>
            <a:r>
              <a:rPr lang="en-US" altLang="ja-JP" dirty="0" err="1"/>
              <a:t>mara</a:t>
            </a:r>
            <a:r>
              <a:rPr lang="en-US" altLang="ja-JP" dirty="0"/>
              <a:t>: Motif Activity table</a:t>
            </a:r>
          </a:p>
          <a:p>
            <a:pPr lvl="1"/>
            <a:r>
              <a:rPr lang="en-US" altLang="ja-JP" dirty="0"/>
              <a:t>*.mara.kmeans.pdf: K-means clustering of Motif Activities</a:t>
            </a:r>
          </a:p>
          <a:p>
            <a:pPr lvl="1"/>
            <a:r>
              <a:rPr lang="en-US" altLang="ja-JP" dirty="0" smtClean="0"/>
              <a:t>*.</a:t>
            </a:r>
            <a:r>
              <a:rPr lang="en-US" altLang="ja-JP" dirty="0" err="1"/>
              <a:t>mara</a:t>
            </a:r>
            <a:r>
              <a:rPr lang="en-US" altLang="ja-JP" dirty="0"/>
              <a:t>. kmeans.centers.csv: Cluster profiles from k-means clustering of Motif Activity</a:t>
            </a:r>
          </a:p>
          <a:p>
            <a:pPr lvl="1"/>
            <a:r>
              <a:rPr lang="en-US" altLang="ja-JP" dirty="0"/>
              <a:t>*.mara.kmeans.clusters.csv: Cluster association of motifs</a:t>
            </a:r>
          </a:p>
          <a:p>
            <a:pPr lvl="1"/>
            <a:r>
              <a:rPr lang="en-US" altLang="ja-JP" dirty="0" err="1" smtClean="0"/>
              <a:t>mara_pdf</a:t>
            </a:r>
            <a:r>
              <a:rPr lang="en-US" altLang="ja-JP" dirty="0"/>
              <a:t>/*.</a:t>
            </a:r>
            <a:r>
              <a:rPr lang="en-US" altLang="ja-JP" dirty="0" err="1"/>
              <a:t>pdf</a:t>
            </a:r>
            <a:r>
              <a:rPr lang="en-US" altLang="ja-JP" dirty="0"/>
              <a:t>: Motif Activity </a:t>
            </a:r>
            <a:r>
              <a:rPr lang="en-US" altLang="ja-JP" dirty="0" smtClean="0"/>
              <a:t>profiles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net.tf_gene.csv: TF to gene network predicted by MARA, loadable into </a:t>
            </a:r>
            <a:r>
              <a:rPr lang="en-US" altLang="ja-JP" dirty="0" err="1" smtClean="0"/>
              <a:t>Cytoscape</a:t>
            </a:r>
            <a:r>
              <a:rPr lang="en-US" altLang="ja-JP" dirty="0" smtClean="0"/>
              <a:t>, columns: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TF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Motif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Edge z-score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Promoter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ja-JP" dirty="0" smtClean="0"/>
              <a:t>Target gene</a:t>
            </a:r>
            <a:endParaRPr lang="en-US" altLang="ja-JP" dirty="0" smtClean="0"/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net.tf_prom.csv: TF to promoter network predicted by </a:t>
            </a:r>
            <a:r>
              <a:rPr lang="en-US" altLang="ja-JP" dirty="0"/>
              <a:t>MARA , loadable into </a:t>
            </a:r>
            <a:r>
              <a:rPr lang="en-US" altLang="ja-JP" dirty="0" err="1" smtClean="0"/>
              <a:t>Cytoscape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Columns as 1 – 4 above</a:t>
            </a:r>
            <a:endParaRPr lang="en-US" altLang="ja-JP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74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/>
              <a:t>Differential expression results</a:t>
            </a:r>
          </a:p>
          <a:p>
            <a:pPr lvl="1"/>
            <a:r>
              <a:rPr lang="en-US" altLang="ja-JP" dirty="0" err="1"/>
              <a:t>edgeR</a:t>
            </a:r>
            <a:r>
              <a:rPr lang="en-US" altLang="ja-JP" dirty="0"/>
              <a:t>/*.</a:t>
            </a:r>
            <a:r>
              <a:rPr lang="en-US" altLang="ja-JP" dirty="0" err="1"/>
              <a:t>csv</a:t>
            </a:r>
            <a:r>
              <a:rPr lang="en-US" altLang="ja-JP" dirty="0"/>
              <a:t>: Pairwise comparisons of time points. File names are of the format &lt;TP1&gt;_</a:t>
            </a:r>
            <a:r>
              <a:rPr lang="en-US" altLang="ja-JP" dirty="0" err="1"/>
              <a:t>vs</a:t>
            </a:r>
            <a:r>
              <a:rPr lang="en-US" altLang="ja-JP" dirty="0"/>
              <a:t>_&lt;TP2&gt;.</a:t>
            </a:r>
            <a:r>
              <a:rPr lang="en-US" altLang="ja-JP" dirty="0" err="1"/>
              <a:t>csv</a:t>
            </a:r>
            <a:r>
              <a:rPr lang="en-US" altLang="ja-JP" dirty="0"/>
              <a:t>, columns: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/>
              <a:t>Gene symbol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logConc</a:t>
            </a:r>
            <a:r>
              <a:rPr lang="en-US" altLang="ja-JP" dirty="0"/>
              <a:t>: log-average concentration/abundance for each tag in the two groups being compare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logFC</a:t>
            </a:r>
            <a:r>
              <a:rPr lang="en-US" altLang="ja-JP" dirty="0"/>
              <a:t>: the log-abundance ratio, i.e. fold change, for each tag in the two groups being compared. Zero means no change, positive means the first group in the file name is up-regulated otherwise </a:t>
            </a:r>
            <a:r>
              <a:rPr lang="en-US" altLang="ja-JP" dirty="0" err="1"/>
              <a:t>downregulated</a:t>
            </a:r>
            <a:r>
              <a:rPr lang="en-US" altLang="ja-JP" dirty="0"/>
              <a:t>. 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P.value</a:t>
            </a:r>
            <a:r>
              <a:rPr lang="en-US" altLang="ja-JP" dirty="0"/>
              <a:t>: p-value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altLang="ja-JP" dirty="0" err="1"/>
              <a:t>Adj.P.Val</a:t>
            </a:r>
            <a:r>
              <a:rPr lang="en-US" altLang="ja-JP" dirty="0"/>
              <a:t>: FDR using </a:t>
            </a:r>
            <a:r>
              <a:rPr lang="en-US" altLang="ja-JP" dirty="0" err="1" smtClean="0"/>
              <a:t>Benjamini</a:t>
            </a:r>
            <a:r>
              <a:rPr lang="en-US" altLang="ja-JP" dirty="0" smtClean="0"/>
              <a:t>-Hochberg method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/>
              <a:t>Released files – </a:t>
            </a:r>
            <a:r>
              <a:rPr kumimoji="1" lang="en-US" altLang="ja-JP" dirty="0" err="1"/>
              <a:t>hCAGE</a:t>
            </a:r>
            <a:r>
              <a:rPr kumimoji="1" lang="en-US" altLang="ja-JP" dirty="0"/>
              <a:t> (cont.)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1713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Released files – </a:t>
            </a:r>
            <a:r>
              <a:rPr kumimoji="1" lang="en-US" altLang="ja-JP" dirty="0" err="1" smtClean="0"/>
              <a:t>shortRNA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en-US" altLang="ja-JP" dirty="0"/>
              <a:t>Expression tables</a:t>
            </a:r>
          </a:p>
          <a:p>
            <a:pPr lvl="1"/>
            <a:r>
              <a:rPr lang="en-US" altLang="ja-JP" dirty="0"/>
              <a:t>*.</a:t>
            </a:r>
            <a:r>
              <a:rPr lang="en-US" altLang="ja-JP" dirty="0" smtClean="0"/>
              <a:t>minTPM10.TPM.RLE.csv</a:t>
            </a:r>
            <a:r>
              <a:rPr lang="en-US" altLang="ja-JP" dirty="0"/>
              <a:t>: input </a:t>
            </a:r>
            <a:r>
              <a:rPr lang="en-US" altLang="ja-JP" dirty="0" err="1" smtClean="0"/>
              <a:t>miRNA</a:t>
            </a:r>
            <a:r>
              <a:rPr lang="en-US" altLang="ja-JP" dirty="0" smtClean="0"/>
              <a:t> </a:t>
            </a:r>
            <a:r>
              <a:rPr lang="en-US" altLang="ja-JP" dirty="0"/>
              <a:t>expression </a:t>
            </a:r>
            <a:r>
              <a:rPr lang="en-US" altLang="ja-JP" dirty="0" smtClean="0"/>
              <a:t>file, </a:t>
            </a:r>
            <a:r>
              <a:rPr lang="en-US" altLang="ja-JP" dirty="0"/>
              <a:t>tags per million (TPM, RLE normalized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/>
              <a:t>*.</a:t>
            </a:r>
            <a:r>
              <a:rPr lang="en-US" altLang="ja-JP" dirty="0" smtClean="0"/>
              <a:t>minTPM10.tagcount.csv</a:t>
            </a:r>
            <a:r>
              <a:rPr lang="en-US" altLang="ja-JP" dirty="0"/>
              <a:t>: input </a:t>
            </a:r>
            <a:r>
              <a:rPr lang="en-US" altLang="ja-JP" dirty="0" err="1"/>
              <a:t>miRNA</a:t>
            </a:r>
            <a:r>
              <a:rPr lang="en-US" altLang="ja-JP" dirty="0"/>
              <a:t> expression file, </a:t>
            </a:r>
            <a:r>
              <a:rPr lang="en-US" altLang="ja-JP" dirty="0" smtClean="0"/>
              <a:t>tag count</a:t>
            </a:r>
          </a:p>
          <a:p>
            <a:r>
              <a:rPr kumimoji="1" lang="en-US" altLang="ja-JP" dirty="0"/>
              <a:t>General QC results</a:t>
            </a:r>
          </a:p>
          <a:p>
            <a:pPr lvl="1"/>
            <a:r>
              <a:rPr lang="en-US" altLang="ja-JP" dirty="0" smtClean="0"/>
              <a:t>*.</a:t>
            </a:r>
            <a:r>
              <a:rPr lang="en-US" altLang="ja-JP" dirty="0"/>
              <a:t>clust.pdf: Hierarchical clustering of top variance </a:t>
            </a:r>
            <a:r>
              <a:rPr lang="en-US" altLang="ja-JP" dirty="0" err="1" smtClean="0"/>
              <a:t>miRNAs</a:t>
            </a:r>
            <a:endParaRPr lang="en-US" altLang="ja-JP" dirty="0"/>
          </a:p>
          <a:p>
            <a:pPr lvl="1"/>
            <a:r>
              <a:rPr lang="en-US" altLang="ja-JP" dirty="0"/>
              <a:t>*.pca.nolegend.pdf: principal component analysis (PCA) results</a:t>
            </a:r>
          </a:p>
          <a:p>
            <a:pPr lvl="1"/>
            <a:r>
              <a:rPr lang="en-US" altLang="ja-JP" dirty="0"/>
              <a:t>*.pca.pdf: Legend for PCA results</a:t>
            </a:r>
          </a:p>
          <a:p>
            <a:pPr lvl="1"/>
            <a:r>
              <a:rPr lang="en-US" altLang="ja-JP" dirty="0" err="1"/>
              <a:t>corr_png</a:t>
            </a:r>
            <a:r>
              <a:rPr lang="en-US" altLang="ja-JP" dirty="0"/>
              <a:t>/*.</a:t>
            </a:r>
            <a:r>
              <a:rPr lang="en-US" altLang="ja-JP" dirty="0" err="1"/>
              <a:t>png</a:t>
            </a:r>
            <a:r>
              <a:rPr lang="en-US" altLang="ja-JP" dirty="0"/>
              <a:t>: Correlation plots for each time </a:t>
            </a:r>
            <a:r>
              <a:rPr lang="en-US" altLang="ja-JP" dirty="0" smtClean="0"/>
              <a:t>point</a:t>
            </a:r>
          </a:p>
          <a:p>
            <a:pPr lvl="1"/>
            <a:r>
              <a:rPr lang="en-US" altLang="ja-JP" dirty="0"/>
              <a:t>*. </a:t>
            </a:r>
            <a:r>
              <a:rPr lang="en-US" altLang="ja-JP" dirty="0" smtClean="0"/>
              <a:t>miRNA_targets.csv: Targets of </a:t>
            </a:r>
            <a:r>
              <a:rPr lang="en-US" altLang="ja-JP" dirty="0" err="1" smtClean="0"/>
              <a:t>miRNAs</a:t>
            </a:r>
            <a:r>
              <a:rPr lang="en-US" altLang="ja-JP" dirty="0" smtClean="0"/>
              <a:t> expressed in time </a:t>
            </a:r>
            <a:r>
              <a:rPr lang="en-US" altLang="ja-JP" dirty="0" smtClean="0"/>
              <a:t>course</a:t>
            </a:r>
          </a:p>
          <a:p>
            <a:pPr lvl="1"/>
            <a:r>
              <a:rPr lang="en-US" altLang="ja-JP" dirty="0"/>
              <a:t>*. summary.csv: Min, max, median tag counts, correlations</a:t>
            </a:r>
          </a:p>
          <a:p>
            <a:pPr lvl="1"/>
            <a:r>
              <a:rPr lang="en-US" altLang="ja-JP" dirty="0"/>
              <a:t>*.meancorr.csv: Average correlations within each time point</a:t>
            </a:r>
          </a:p>
          <a:p>
            <a:pPr lvl="1"/>
            <a:r>
              <a:rPr lang="en-US" altLang="ja-JP" dirty="0"/>
              <a:t>*.corr.csv: Correlations within each time point</a:t>
            </a:r>
          </a:p>
          <a:p>
            <a:pPr lvl="1"/>
            <a:r>
              <a:rPr lang="en-US" altLang="ja-JP" dirty="0"/>
              <a:t>*.count.csv: Tag counts for each </a:t>
            </a:r>
            <a:r>
              <a:rPr lang="en-US" altLang="ja-JP" dirty="0" smtClean="0"/>
              <a:t>replicate</a:t>
            </a:r>
            <a:endParaRPr lang="en-US" altLang="ja-JP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908B3-65F2-479E-A26A-B5B4C85E4A8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6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12628</TotalTime>
  <Words>1259</Words>
  <Application>Microsoft Office PowerPoint</Application>
  <PresentationFormat>On-screen Show (4:3)</PresentationFormat>
  <Paragraphs>165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Time course QC and analysis</vt:lpstr>
      <vt:lpstr>Outline</vt:lpstr>
      <vt:lpstr>Pipeline – hCAGE</vt:lpstr>
      <vt:lpstr>Pipeline – shortRNA</vt:lpstr>
      <vt:lpstr>Released files – hCAGE</vt:lpstr>
      <vt:lpstr>Released files – hCAGE (cont.)</vt:lpstr>
      <vt:lpstr>Released files – hCAGE (cont.)</vt:lpstr>
      <vt:lpstr>Released files – hCAGE (cont.)</vt:lpstr>
      <vt:lpstr>Released files – shortRNA</vt:lpstr>
      <vt:lpstr>Released files – shortRNA (cont.)</vt:lpstr>
      <vt:lpstr>Excluded libraries</vt:lpstr>
    </vt:vector>
  </TitlesOfParts>
  <Company>RIKEN OSC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Erik Arner</dc:creator>
  <cp:lastModifiedBy>Erik Arner</cp:lastModifiedBy>
  <cp:revision>227</cp:revision>
  <dcterms:created xsi:type="dcterms:W3CDTF">2011-12-07T05:56:00Z</dcterms:created>
  <dcterms:modified xsi:type="dcterms:W3CDTF">2012-09-04T05:48:54Z</dcterms:modified>
</cp:coreProperties>
</file>