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72" r:id="rId5"/>
    <p:sldId id="267" r:id="rId6"/>
    <p:sldId id="258" r:id="rId7"/>
    <p:sldId id="266" r:id="rId8"/>
    <p:sldId id="265" r:id="rId9"/>
    <p:sldId id="262" r:id="rId10"/>
    <p:sldId id="259" r:id="rId11"/>
    <p:sldId id="260" r:id="rId12"/>
    <p:sldId id="269" r:id="rId13"/>
    <p:sldId id="261" r:id="rId14"/>
    <p:sldId id="268" r:id="rId15"/>
    <p:sldId id="263" r:id="rId16"/>
    <p:sldId id="26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3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F36ED-9E88-4BCA-98CF-AB2B276B6B68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051B9-9BC7-47E8-9C8B-09C511881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0"/>
            <a:ext cx="611560" cy="476672"/>
          </a:xfrm>
        </p:spPr>
        <p:txBody>
          <a:bodyPr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fld id="{1C6A9F40-D5C1-4CC7-85F9-C21AAF29B51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532440" y="0"/>
            <a:ext cx="61156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600" b="1">
                <a:solidFill>
                  <a:srgbClr val="FFC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A9F40-D5C1-4CC7-85F9-C21AAF29B519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3C12B-166D-46A8-B5DB-6A0EE57D01A5}" type="datetimeFigureOut">
              <a:rPr lang="ru-RU" smtClean="0"/>
              <a:pPr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017B-4619-48EC-9C88-4AD197B45C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2530" name="Picture 2" descr="http://www.autosome.ru/autosome/autosome_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5877272"/>
            <a:ext cx="620605" cy="8984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47002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cs typeface="Arial" pitchFamily="34" charset="0"/>
              </a:rPr>
              <a:t>P</a:t>
            </a:r>
            <a:r>
              <a:rPr lang="en-US" sz="2800" dirty="0" smtClean="0">
                <a:cs typeface="Arial" pitchFamily="34" charset="0"/>
              </a:rPr>
              <a:t>referred </a:t>
            </a:r>
            <a:r>
              <a:rPr lang="en-US" sz="2800" b="1" dirty="0" smtClean="0">
                <a:cs typeface="Arial" pitchFamily="34" charset="0"/>
              </a:rPr>
              <a:t>P</a:t>
            </a:r>
            <a:r>
              <a:rPr lang="en-US" sz="2800" dirty="0" smtClean="0">
                <a:cs typeface="Arial" pitchFamily="34" charset="0"/>
              </a:rPr>
              <a:t>air </a:t>
            </a:r>
            <a:r>
              <a:rPr lang="en-US" sz="2800" b="1" dirty="0" smtClean="0">
                <a:cs typeface="Arial" pitchFamily="34" charset="0"/>
              </a:rPr>
              <a:t>D</a:t>
            </a:r>
            <a:r>
              <a:rPr lang="en-US" sz="2800" dirty="0" smtClean="0">
                <a:cs typeface="Arial" pitchFamily="34" charset="0"/>
              </a:rPr>
              <a:t>istance </a:t>
            </a:r>
            <a:r>
              <a:rPr lang="en-US" sz="2800" b="1" dirty="0" smtClean="0">
                <a:cs typeface="Arial" pitchFamily="34" charset="0"/>
              </a:rPr>
              <a:t>D</a:t>
            </a:r>
            <a:r>
              <a:rPr lang="en-US" sz="2800" dirty="0" smtClean="0">
                <a:cs typeface="Arial" pitchFamily="34" charset="0"/>
              </a:rPr>
              <a:t>istributions and </a:t>
            </a:r>
            <a:r>
              <a:rPr lang="en-US" sz="2800" b="1" dirty="0" smtClean="0">
                <a:cs typeface="Arial" pitchFamily="34" charset="0"/>
              </a:rPr>
              <a:t>T</a:t>
            </a:r>
            <a:r>
              <a:rPr lang="en-US" sz="2800" dirty="0" smtClean="0">
                <a:cs typeface="Arial" pitchFamily="34" charset="0"/>
              </a:rPr>
              <a:t>emplates 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(PPDD/T) to detect composite elements  </a:t>
            </a:r>
            <a:br>
              <a:rPr lang="en-US" sz="2800" dirty="0" smtClean="0">
                <a:cs typeface="Arial" pitchFamily="34" charset="0"/>
              </a:rPr>
            </a:br>
            <a:r>
              <a:rPr lang="en-US" sz="2800" dirty="0" smtClean="0">
                <a:cs typeface="Arial" pitchFamily="34" charset="0"/>
              </a:rPr>
              <a:t>of transcription factor binding sites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924944"/>
            <a:ext cx="6400800" cy="381642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Case study on MCF7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timecourse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data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VIGG: Ivan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Kulakovskiy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Vorontsov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Vsevolod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Makeev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KAUST: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Yulia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Medvedeva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Ulf Schaefer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&amp; Sebastian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Schmeier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933456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PPDD/T in details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924" y="908720"/>
            <a:ext cx="69345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autosome.ru/HOCOMOCOS/motifs/HIF1A_si.x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224" y="5589240"/>
            <a:ext cx="2160000" cy="360000"/>
          </a:xfrm>
          <a:prstGeom prst="rect">
            <a:avLst/>
          </a:prstGeom>
          <a:noFill/>
        </p:spPr>
      </p:pic>
      <p:pic>
        <p:nvPicPr>
          <p:cNvPr id="2052" name="Picture 4" descr="http://autosome.ru/HOCOMOCOS/motifs/SP1_f1.xm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589240"/>
            <a:ext cx="1980000" cy="3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504" y="388977"/>
            <a:ext cx="1907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 axis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shift of the ‘target’ PWM relative to the ‘anchor’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 axis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–normalized number of promoters having a given TFBS pair in a given orientation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Promoters: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[-1500:+500]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anchor TFBSs;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[-2000:+1000]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target TFBSs.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9832" y="608400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Hif1-alpha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(anchor)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versus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Sp-1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(target)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direct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PPDD/T in details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2048" y="908720"/>
            <a:ext cx="82444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Some tricky points: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careful PPDD normalization for overlapping PWMs;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done using MACRO-APE;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the length of “promoters” (different distances for proximal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distant elements)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PWM threshold selection (P-value of 0.001 = 1 random hit per 1000bps);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PPDD is robust if lower thresholds are used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Kulakovskiy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et al., 2011];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only subset of PPDD/T-consistent distances is conservative in human and mouse;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detailed analysis is planned;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template construction = narrow peak detection (PPDD &gt;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mean+s.d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.; left and right numerical derivative &gt;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mean+s.d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.);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robust procedure is necessary, suggestions are very welcome.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PPDD/T-consistent TFBS pairs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70731"/>
            <a:ext cx="88201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683568" y="6165304"/>
            <a:ext cx="77048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Example for HRE (hypoxia-response element) as the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“anchor” TFBS.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PPDD/T for </a:t>
            </a:r>
            <a:r>
              <a:rPr lang="en-US" dirty="0" err="1" smtClean="0"/>
              <a:t>timecourse</a:t>
            </a:r>
            <a:r>
              <a:rPr lang="en-US" dirty="0" smtClean="0"/>
              <a:t> data</a:t>
            </a:r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827584" y="908720"/>
            <a:ext cx="2016224" cy="172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edgeR</a:t>
            </a:r>
            <a:endParaRPr lang="en-US" b="1" dirty="0" smtClean="0"/>
          </a:p>
          <a:p>
            <a:pPr algn="ctr"/>
            <a:r>
              <a:rPr lang="en-US" dirty="0" smtClean="0"/>
              <a:t>detect DE genes</a:t>
            </a:r>
          </a:p>
          <a:p>
            <a:pPr algn="ctr"/>
            <a:r>
              <a:rPr lang="en-US" dirty="0" err="1" smtClean="0"/>
              <a:t>vs</a:t>
            </a:r>
            <a:r>
              <a:rPr lang="en-US" dirty="0" smtClean="0"/>
              <a:t> 00h00min </a:t>
            </a:r>
            <a:r>
              <a:rPr lang="en-US" dirty="0" err="1" smtClean="0"/>
              <a:t>timepoint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P-value of 0.05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84092" y="4653136"/>
            <a:ext cx="2520280" cy="158417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apply Fisher’s exact test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Bonferroni</a:t>
            </a:r>
            <a:r>
              <a:rPr lang="en-US" dirty="0" smtClean="0"/>
              <a:t> correction to number of tested TFBS pairs * 2</a:t>
            </a:r>
          </a:p>
          <a:p>
            <a:pPr algn="ctr"/>
            <a:r>
              <a:rPr lang="en-US" b="1" dirty="0" smtClean="0"/>
              <a:t>(for 2 orientations)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15816" y="2852936"/>
            <a:ext cx="30243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detect promoters with PPDD/T-consistent pairs</a:t>
            </a:r>
          </a:p>
          <a:p>
            <a:pPr algn="ctr"/>
            <a:r>
              <a:rPr lang="en-US" dirty="0" smtClean="0"/>
              <a:t>based on “human” PPDD/T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40152" y="908720"/>
            <a:ext cx="2016224" cy="172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 set of </a:t>
            </a:r>
            <a:r>
              <a:rPr lang="en-US" dirty="0" err="1" smtClean="0"/>
              <a:t>timecourse</a:t>
            </a:r>
            <a:r>
              <a:rPr lang="en-US" dirty="0" smtClean="0"/>
              <a:t> promoters</a:t>
            </a:r>
          </a:p>
          <a:p>
            <a:pPr algn="ctr"/>
            <a:r>
              <a:rPr lang="en-US" dirty="0" smtClean="0"/>
              <a:t>[-1500;+500]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8635" y="16288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+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41047" y="4018127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5470" y="220486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3419872" y="908720"/>
            <a:ext cx="2016224" cy="172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PPDD/T for interacting TFs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508104" y="162880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+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98002" y="22246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6660232" y="2996952"/>
            <a:ext cx="2304256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noProof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Timecouses</a:t>
            </a:r>
            <a:r>
              <a:rPr lang="en-US" sz="1700" b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="1" noProof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used as a case study: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MCF7 response to Epidermal Growth Factor(EGF), “proliferation”</a:t>
            </a:r>
          </a:p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MCF7 response to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Heregulin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(HRG)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“differentiation”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https://fantom5-collaboration.gsc.riken.jp/wiki/index.php/MCF7_timecourses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number of “active” TF pairs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708" y="980728"/>
            <a:ext cx="4584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708" y="3789040"/>
            <a:ext cx="45847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79512" y="620688"/>
            <a:ext cx="35283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computed as the number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of TF pairs with composite elements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passing the Fisher’s test with P-value of 0.005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691680" y="2564904"/>
            <a:ext cx="194421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“critical” points: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latin typeface="Times New Roman" pitchFamily="18" charset="0"/>
                <a:ea typeface="+mj-ea"/>
                <a:cs typeface="Times New Roman" pitchFamily="18" charset="0"/>
              </a:rPr>
              <a:t>1 hour of MCF7-EGF1 </a:t>
            </a:r>
            <a:r>
              <a:rPr lang="en-US" sz="17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timecourse</a:t>
            </a:r>
            <a:endParaRPr lang="en-US" sz="17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1:20 and 3 hours of MCF7-HRG </a:t>
            </a:r>
            <a:r>
              <a:rPr kumimoji="0" lang="en-US" sz="17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timecourse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2048"/>
            <a:ext cx="4644008" cy="69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for MCF7</a:t>
            </a:r>
            <a:br>
              <a:rPr lang="en-US" dirty="0" smtClean="0"/>
            </a:br>
            <a:r>
              <a:rPr lang="en-US" dirty="0" smtClean="0"/>
              <a:t>-EGF1 </a:t>
            </a:r>
            <a:r>
              <a:rPr lang="en-US" dirty="0" err="1" smtClean="0"/>
              <a:t>timecourse</a:t>
            </a:r>
            <a:endParaRPr lang="ru-R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3688" y="404664"/>
          <a:ext cx="7056788" cy="5400597"/>
        </p:xfrm>
        <a:graphic>
          <a:graphicData uri="http://schemas.openxmlformats.org/drawingml/2006/table">
            <a:tbl>
              <a:tblPr/>
              <a:tblGrid>
                <a:gridCol w="2880517"/>
                <a:gridCol w="277347"/>
                <a:gridCol w="277347"/>
                <a:gridCol w="277347"/>
                <a:gridCol w="277347"/>
                <a:gridCol w="277347"/>
                <a:gridCol w="277347"/>
                <a:gridCol w="277347"/>
                <a:gridCol w="277347"/>
                <a:gridCol w="277347"/>
                <a:gridCol w="277347"/>
                <a:gridCol w="277347"/>
                <a:gridCol w="277347"/>
                <a:gridCol w="277347"/>
                <a:gridCol w="277347"/>
                <a:gridCol w="293413"/>
              </a:tblGrid>
              <a:tr h="163504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EGF1_00hr15min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EGF1_00hr30min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EGF1_00hr45min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EGF1_01hr00min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EGF1_01hr20min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EGF1_01hr40min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EGF1_02hr00min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EGF1_02hr30min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EGF1_03hr00min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EGF1_03hr30min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EGF1_04hr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EGF1_05hr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EGF1_06hr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EGF1_07hr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EGF1_08hr</a:t>
                      </a:r>
                    </a:p>
                  </a:txBody>
                  <a:tcPr marL="8691" marR="8691" marT="8691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ATF6A_si^NFYC_f1@direct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83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ETS1_si^TAL1_f1@direct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3185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MYOG_f1^TFE2_f2@revcomp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83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NFYB_f1^P53_f2@revcomp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83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NFYC_f1^ATF6A_si@direct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83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P53_f2^NFYB_f1@revcomp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83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P73_si^CEBPZ_si@direct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9706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PAX5_f1^RUNX1_f1@revcomp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90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RUNX1_f1^PAX5_f1@revcomp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4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6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1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83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SMAD4_si^SP1_f1@direct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83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SRBP2_f1^NFYC_f1@direct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305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TFE2_f2^MYOG_f1@revcomp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2837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XBP1_f1^XBP1_f1@direct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91" marR="8691" marT="86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7504" y="3429000"/>
            <a:ext cx="1475656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Unfortunately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PAX5 and RUNX1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baseline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PWMs have low (D) quality in HOCOMOCO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40152" y="6021288"/>
            <a:ext cx="28803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Values in cells: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log10( Fisher’s P-value)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for MCF7-HRG </a:t>
            </a:r>
            <a:r>
              <a:rPr lang="en-US" dirty="0" err="1" smtClean="0"/>
              <a:t>timecourse</a:t>
            </a:r>
            <a:endParaRPr lang="ru-RU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03648" y="908720"/>
          <a:ext cx="6048667" cy="5685555"/>
        </p:xfrm>
        <a:graphic>
          <a:graphicData uri="http://schemas.openxmlformats.org/drawingml/2006/table">
            <a:tbl>
              <a:tblPr/>
              <a:tblGrid>
                <a:gridCol w="2504047"/>
                <a:gridCol w="236308"/>
                <a:gridCol w="236308"/>
                <a:gridCol w="236308"/>
                <a:gridCol w="236308"/>
                <a:gridCol w="236308"/>
                <a:gridCol w="236308"/>
                <a:gridCol w="236308"/>
                <a:gridCol w="236308"/>
                <a:gridCol w="236308"/>
                <a:gridCol w="236308"/>
                <a:gridCol w="236308"/>
                <a:gridCol w="236308"/>
                <a:gridCol w="236308"/>
                <a:gridCol w="236308"/>
                <a:gridCol w="236308"/>
              </a:tblGrid>
              <a:tr h="1325330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HRG_00hr15min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HRG_00hr30min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HRG_00hr45min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HRG_01hr00min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HRG_01hr20min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HRG_01hr40min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HRG_02hr00min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HRG_02hr30min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HRG_03hr00min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HRG_03hr30min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HRG_04hr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HRG_05hr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HRG_06hr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HRG_07hr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HRG_08hr</a:t>
                      </a:r>
                    </a:p>
                  </a:txBody>
                  <a:tcPr marL="6695" marR="6695" marT="669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SP1_f1^EGR1_f2@direct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D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5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EGR1_f2^SP1_f1@direct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C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C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3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3B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7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2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SRBP2_f1^EGR1_f2@direct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4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TF65_f2^EGR1_f2@revcomp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1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EGR1_f2^SP1_f2@direct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5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D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4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EGR1_f2^SRBP2_f1@direct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6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SP1_f2^EGR1_f2@direct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4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C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6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E2F1_f2^SP4_f1@direct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C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7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3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7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EGR1_f2^TF65_f2@revcomp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A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C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EPAS1_si^SP1_f1@direct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4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3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EPAS1_si^SP1_f2@direct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1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SP1_f1^EPAS1_si@direct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2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F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SP1_f2^SRBP2_f1@direct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B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SP4_f1^E2F1_f2@direct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2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9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C9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7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3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7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SRBP2_f1^SP1_f2@direct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5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2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6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E2F6_f1^E2F6_f1@direct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3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KLF4_f2^KLF6_si@direct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D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BB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SP1_f1^SRBP2_f1@direct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SP1_f2^EPAS1_si@direct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8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KLF4_f2^SP1_f2@direct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B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C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EF0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KLF6_si^KLF4_f2@direct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9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0D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D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SRBP2_f1^SP1_f1@direct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1D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5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8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3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</a:tr>
              <a:tr h="18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E2F1_f2^SP1_f2@direct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5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6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7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E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8A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695" marR="6695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FD2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7668344" y="4149080"/>
            <a:ext cx="13681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top of the table is given;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&gt;100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TF pairs</a:t>
            </a: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pass the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significance threshold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Ideas and TODOs: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2204864"/>
            <a:ext cx="8244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further explore “any distance” composite elements (heterotypic TFBS clusters) since they can have different significance from those at PPDT-consistent distances;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carefully control TFs expression;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your turn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itchFamily="34" charset="0"/>
              </a:rPr>
              <a:t>General workflow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229600" cy="518457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Learn distance preferences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(“PPD distributions”) for TFBSs of interacting proteins using genome-wide set of promoters;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Detect highly preferred distances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between TFBSs (“PPD templates”);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Detect differentially expressed (DE) CTSSs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for each point of 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timecourse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Check if DE promoters are enriched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with composite elements made of TFBSs located at preferred distances.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6804248" y="3068960"/>
            <a:ext cx="3816424" cy="360040"/>
          </a:xfrm>
          <a:prstGeom prst="bentConnector3">
            <a:avLst>
              <a:gd name="adj1" fmla="val 44866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itchFamily="34" charset="0"/>
              </a:rPr>
              <a:t>What is generally accepted for composite elements?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5904656" cy="2016224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Nearby TFBS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possibly can form composite elements (several examples in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TRANSCompel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BioBase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It is possibly enough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for TFBS to be nearby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(e.g.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rGADEM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Mercier et al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72492"/>
            <a:ext cx="6768752" cy="268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764704"/>
            <a:ext cx="2448272" cy="213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itchFamily="34" charset="0"/>
              </a:rPr>
              <a:t>What is really observed for PWM hits in genome?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" y="1196752"/>
            <a:ext cx="9108504" cy="43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itchFamily="34" charset="0"/>
              </a:rPr>
              <a:t>The basics of PPDD/T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Predict TF binding sites using two PWMs for TFBS of interacting TFs in the genome-wide set of human promoters;</a:t>
            </a:r>
          </a:p>
          <a:p>
            <a:pPr marL="914400" lvl="1" indent="-514350">
              <a:spcAft>
                <a:spcPts val="1000"/>
              </a:spcAft>
              <a:buNone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agtgtgatgtgac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AAAATTAAAAA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ggcggcggac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CTCGTG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agtcgtagctg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Drop overlapping TFBS pairs;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Count the </a:t>
            </a:r>
            <a:r>
              <a:rPr lang="en-US" sz="2300" u="sng" dirty="0" smtClean="0">
                <a:latin typeface="Times New Roman" pitchFamily="18" charset="0"/>
                <a:cs typeface="Times New Roman" pitchFamily="18" charset="0"/>
              </a:rPr>
              <a:t>number of promoters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having a given TFBS pair in a given mutual orientation separated by a given spacer;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Repeat the steps 1-3 for sequences with shuffled letters (shuffled genome-wide) and for sequences after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polyN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masking of repeats/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exons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itchFamily="34" charset="0"/>
              </a:rPr>
              <a:t>The basics of PPDD/T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2050" name="Picture 2" descr="D:\Gbx\myp\sitepairfunc.eng\rev1fine\g2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9801"/>
            <a:ext cx="8352928" cy="5391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itchFamily="34" charset="0"/>
              </a:rPr>
              <a:t>Learning PPDD/T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47664" y="1196752"/>
            <a:ext cx="201622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HOCOMOCO</a:t>
            </a:r>
          </a:p>
          <a:p>
            <a:pPr algn="ctr"/>
            <a:r>
              <a:rPr lang="en-US" dirty="0" smtClean="0"/>
              <a:t>TFBS models</a:t>
            </a:r>
          </a:p>
          <a:p>
            <a:pPr algn="ctr"/>
            <a:r>
              <a:rPr lang="en-US" dirty="0" smtClean="0"/>
              <a:t>A-D quality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67944" y="1196752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TcoF</a:t>
            </a:r>
            <a:endParaRPr lang="en-US" b="1" dirty="0" smtClean="0"/>
          </a:p>
          <a:p>
            <a:pPr algn="ctr"/>
            <a:r>
              <a:rPr lang="en-US" dirty="0" smtClean="0"/>
              <a:t>TF interactions:</a:t>
            </a:r>
          </a:p>
          <a:p>
            <a:pPr algn="ctr"/>
            <a:r>
              <a:rPr lang="en-US" dirty="0" smtClean="0"/>
              <a:t>direct interaction,</a:t>
            </a:r>
          </a:p>
          <a:p>
            <a:pPr algn="ctr"/>
            <a:r>
              <a:rPr lang="en-US" dirty="0" smtClean="0"/>
              <a:t>physical association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43808" y="2636912"/>
            <a:ext cx="201622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pair of TFBS models for interacting TFs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64088" y="2636912"/>
            <a:ext cx="2016224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genome-wide set of promoters</a:t>
            </a:r>
          </a:p>
          <a:p>
            <a:pPr algn="ctr"/>
            <a:r>
              <a:rPr lang="en-US" dirty="0" smtClean="0"/>
              <a:t>[-1500;+500]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5896" y="148478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15245" y="34290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3672408" cy="24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3812731" y="206084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32040" y="285293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itchFamily="34" charset="0"/>
              </a:rPr>
              <a:t>Normalizing PPDD/T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3024336" cy="181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3024336" cy="181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3024336" cy="181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27984" y="908720"/>
            <a:ext cx="4536504" cy="518457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Count observed number of promoters with a given TFBS pair in a given orientation with a given “shift”;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Compute expected frequency of </a:t>
            </a:r>
            <a:br>
              <a:rPr lang="en-US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“target” TFBS with a given shift relative to the “anchor”;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Compute PPDD as observed / expected, normalize the final curve.</a:t>
            </a:r>
          </a:p>
        </p:txBody>
      </p:sp>
      <p:pic>
        <p:nvPicPr>
          <p:cNvPr id="1028" name="Picture 4" descr="http://autosome.ru/HOCOMOCOS/motifs/E2F2_f1.xm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2506" y="3717032"/>
            <a:ext cx="1428750" cy="285750"/>
          </a:xfrm>
          <a:prstGeom prst="rect">
            <a:avLst/>
          </a:prstGeom>
          <a:noFill/>
        </p:spPr>
      </p:pic>
      <p:pic>
        <p:nvPicPr>
          <p:cNvPr id="1030" name="Picture 6" descr="http://autosome.ru/HOCOMOCOS/motifs/SP1_f1.xm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005064"/>
            <a:ext cx="1571625" cy="28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33456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PPDD/T in details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465682"/>
            <a:ext cx="3024336" cy="19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autosome.ru/HOCOMOCOS/motifs/HIF1A_si.x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489210"/>
            <a:ext cx="1512944" cy="252158"/>
          </a:xfrm>
          <a:prstGeom prst="rect">
            <a:avLst/>
          </a:prstGeom>
          <a:noFill/>
        </p:spPr>
      </p:pic>
      <p:pic>
        <p:nvPicPr>
          <p:cNvPr id="2052" name="Picture 4" descr="http://autosome.ru/HOCOMOCOS/motifs/SP1_f1.xm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9630" y="6489210"/>
            <a:ext cx="1386866" cy="2521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4016" y="882586"/>
            <a:ext cx="8532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1. Narrow “peaks” are common for TFBS pairs;</a:t>
            </a:r>
          </a:p>
          <a:p>
            <a:endParaRPr lang="en-US" sz="2000" dirty="0"/>
          </a:p>
          <a:p>
            <a:r>
              <a:rPr lang="en-US" sz="2000" dirty="0" smtClean="0"/>
              <a:t>2. Closest distances often correspond to known composite elements [</a:t>
            </a:r>
            <a:r>
              <a:rPr lang="en-US" sz="2000" dirty="0" err="1" smtClean="0"/>
              <a:t>Shelest</a:t>
            </a:r>
            <a:r>
              <a:rPr lang="en-US" sz="2000" dirty="0" smtClean="0"/>
              <a:t> et al., </a:t>
            </a:r>
            <a:r>
              <a:rPr lang="en-US" sz="2000" dirty="0" err="1" smtClean="0"/>
              <a:t>DistanceScan</a:t>
            </a:r>
            <a:r>
              <a:rPr lang="en-US" sz="2000" dirty="0" smtClean="0"/>
              <a:t>];</a:t>
            </a:r>
          </a:p>
          <a:p>
            <a:endParaRPr lang="en-US" sz="2000" dirty="0"/>
          </a:p>
          <a:p>
            <a:r>
              <a:rPr lang="en-US" sz="2000" dirty="0" smtClean="0"/>
              <a:t>3. Distant “peaks” arise in not-so-proximal promoters;</a:t>
            </a:r>
          </a:p>
          <a:p>
            <a:endParaRPr lang="en-US" sz="2000" dirty="0"/>
          </a:p>
          <a:p>
            <a:r>
              <a:rPr lang="en-US" sz="2000" dirty="0" smtClean="0"/>
              <a:t>4. “Peaks” are not coming from repeats/</a:t>
            </a:r>
            <a:r>
              <a:rPr lang="en-US" sz="2000" dirty="0" err="1" smtClean="0"/>
              <a:t>exons</a:t>
            </a:r>
            <a:r>
              <a:rPr lang="en-US" sz="2000" dirty="0" smtClean="0"/>
              <a:t>/etc [</a:t>
            </a:r>
            <a:r>
              <a:rPr lang="en-US" sz="2000" dirty="0" err="1" smtClean="0"/>
              <a:t>Kulakovskiy</a:t>
            </a:r>
            <a:r>
              <a:rPr lang="en-US" sz="2000" dirty="0" smtClean="0"/>
              <a:t> et al., 2011];</a:t>
            </a:r>
          </a:p>
          <a:p>
            <a:endParaRPr lang="en-US" sz="2000" dirty="0"/>
          </a:p>
          <a:p>
            <a:r>
              <a:rPr lang="en-US" sz="2000" dirty="0" smtClean="0"/>
              <a:t>5. For regulated promoters, composite elements of TFBSs on preferred distances are enriched [</a:t>
            </a:r>
            <a:r>
              <a:rPr lang="en-US" sz="2000" dirty="0" err="1" smtClean="0"/>
              <a:t>Kulakovskiy</a:t>
            </a:r>
            <a:r>
              <a:rPr lang="en-US" sz="2000" dirty="0" smtClean="0"/>
              <a:t> et al., 2011] but difficult to detect directly (possibly </a:t>
            </a:r>
          </a:p>
          <a:p>
            <a:r>
              <a:rPr lang="en-US" sz="2000" dirty="0" smtClean="0"/>
              <a:t>due to </a:t>
            </a:r>
            <a:r>
              <a:rPr lang="en-US" sz="2000" dirty="0" err="1" smtClean="0"/>
              <a:t>homotypic</a:t>
            </a:r>
            <a:r>
              <a:rPr lang="en-US" sz="2000" dirty="0" smtClean="0"/>
              <a:t> clusters).</a:t>
            </a:r>
          </a:p>
          <a:p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95936" y="5085184"/>
            <a:ext cx="29523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7824" y="55892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“peaks”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1354</Words>
  <Application>Microsoft Office PowerPoint</Application>
  <PresentationFormat>On-screen Show (4:3)</PresentationFormat>
  <Paragraphs>730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Preferred Pair Distance Distributions and Templates  (PPDD/T) to detect composite elements   of transcription factor binding sites</vt:lpstr>
      <vt:lpstr>General workflow</vt:lpstr>
      <vt:lpstr>What is generally accepted for composite elements?</vt:lpstr>
      <vt:lpstr>What is really observed for PWM hits in genome?</vt:lpstr>
      <vt:lpstr>The basics of PPDD/T</vt:lpstr>
      <vt:lpstr>The basics of PPDD/T</vt:lpstr>
      <vt:lpstr>Learning PPDD/T</vt:lpstr>
      <vt:lpstr>Normalizing PPDD/T</vt:lpstr>
      <vt:lpstr>PPDD/T in details</vt:lpstr>
      <vt:lpstr>PPDD/T in details</vt:lpstr>
      <vt:lpstr>PPDD/T in details</vt:lpstr>
      <vt:lpstr>Defining PPDD/T-consistent TFBS pairs</vt:lpstr>
      <vt:lpstr>Using PPDD/T for timecourse data</vt:lpstr>
      <vt:lpstr>The number of “active” TF pairs</vt:lpstr>
      <vt:lpstr>Results for MCF7 -EGF1 timecourse</vt:lpstr>
      <vt:lpstr>Results for MCF7-HRG timecourse</vt:lpstr>
      <vt:lpstr>Ideas and TODOs: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Preferred pair distance distributions / templates to detect composite elements  of transcription factor binding sites</dc:title>
  <dc:creator>Иван Кулаковский</dc:creator>
  <cp:lastModifiedBy>Иван Кулаковский</cp:lastModifiedBy>
  <cp:revision>58</cp:revision>
  <dcterms:created xsi:type="dcterms:W3CDTF">2012-10-15T15:34:08Z</dcterms:created>
  <dcterms:modified xsi:type="dcterms:W3CDTF">2012-10-22T19:12:57Z</dcterms:modified>
</cp:coreProperties>
</file>