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6"/>
  </p:notesMasterIdLst>
  <p:sldIdLst>
    <p:sldId id="257" r:id="rId2"/>
    <p:sldId id="289" r:id="rId3"/>
    <p:sldId id="295" r:id="rId4"/>
    <p:sldId id="291" r:id="rId5"/>
    <p:sldId id="292" r:id="rId6"/>
    <p:sldId id="290" r:id="rId7"/>
    <p:sldId id="304" r:id="rId8"/>
    <p:sldId id="305" r:id="rId9"/>
    <p:sldId id="306" r:id="rId10"/>
    <p:sldId id="294" r:id="rId11"/>
    <p:sldId id="293" r:id="rId12"/>
    <p:sldId id="313" r:id="rId13"/>
    <p:sldId id="266" r:id="rId14"/>
    <p:sldId id="309" r:id="rId15"/>
    <p:sldId id="310" r:id="rId16"/>
    <p:sldId id="314" r:id="rId17"/>
    <p:sldId id="288" r:id="rId18"/>
    <p:sldId id="271" r:id="rId19"/>
    <p:sldId id="272" r:id="rId20"/>
    <p:sldId id="267" r:id="rId21"/>
    <p:sldId id="269" r:id="rId22"/>
    <p:sldId id="268" r:id="rId23"/>
    <p:sldId id="318" r:id="rId24"/>
    <p:sldId id="319" r:id="rId25"/>
    <p:sldId id="317" r:id="rId26"/>
    <p:sldId id="315" r:id="rId27"/>
    <p:sldId id="297" r:id="rId28"/>
    <p:sldId id="282" r:id="rId29"/>
    <p:sldId id="283" r:id="rId30"/>
    <p:sldId id="284" r:id="rId31"/>
    <p:sldId id="303" r:id="rId32"/>
    <p:sldId id="265" r:id="rId33"/>
    <p:sldId id="316" r:id="rId34"/>
    <p:sldId id="259" r:id="rId35"/>
  </p:sldIdLst>
  <p:sldSz cx="9144000" cy="6858000" type="screen4x3"/>
  <p:notesSz cx="6858000" cy="9144000"/>
  <p:custDataLst>
    <p:tags r:id="rId3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4C4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8" autoAdjust="0"/>
    <p:restoredTop sz="94660"/>
  </p:normalViewPr>
  <p:slideViewPr>
    <p:cSldViewPr snapToGrid="0">
      <p:cViewPr varScale="1">
        <p:scale>
          <a:sx n="43" d="100"/>
          <a:sy n="43" d="100"/>
        </p:scale>
        <p:origin x="-1032" y="-96"/>
      </p:cViewPr>
      <p:guideLst>
        <p:guide orient="horz" pos="21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Chart%20in%20Microsoft%20Office%20PowerPoint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GB" sz="2800" dirty="0"/>
              <a:t>Calcification </a:t>
            </a:r>
            <a:r>
              <a:rPr lang="en-GB" sz="2800" dirty="0" smtClean="0"/>
              <a:t>of different </a:t>
            </a:r>
            <a:r>
              <a:rPr lang="en-GB" sz="2800" dirty="0"/>
              <a:t>cell lines</a:t>
            </a:r>
          </a:p>
        </c:rich>
      </c:tx>
      <c:layout>
        <c:manualLayout>
          <c:xMode val="edge"/>
          <c:yMode val="edge"/>
          <c:x val="0.13939501312335958"/>
          <c:y val="2.2713174655864227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1650503846998699"/>
          <c:y val="0.17021315892148561"/>
          <c:w val="0.68446710101117059"/>
          <c:h val="0.66903227742750693"/>
        </c:manualLayout>
      </c:layout>
      <c:barChart>
        <c:barDir val="col"/>
        <c:grouping val="clustered"/>
        <c:ser>
          <c:idx val="0"/>
          <c:order val="0"/>
          <c:tx>
            <c:v>SAOS2 treated</c:v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errBars>
            <c:errBarType val="plus"/>
            <c:errValType val="cust"/>
            <c:plus>
              <c:numRef>
                <c:f>'[Chart in Microsoft Office PowerPoint]Diff_expts'!$D$6:$D$11</c:f>
                <c:numCache>
                  <c:formatCode>General</c:formatCode>
                  <c:ptCount val="6"/>
                  <c:pt idx="1">
                    <c:v>2.2000000000000148E-2</c:v>
                  </c:pt>
                  <c:pt idx="2">
                    <c:v>2.300000000000001E-2</c:v>
                  </c:pt>
                  <c:pt idx="3">
                    <c:v>2.0000000000000052E-2</c:v>
                  </c:pt>
                  <c:pt idx="4">
                    <c:v>9.7000000000000045E-2</c:v>
                  </c:pt>
                  <c:pt idx="5">
                    <c:v>0.23200000000000001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'[Chart in Microsoft Office PowerPoint]Diff_expts'!$B$6:$B$11</c:f>
              <c:strCache>
                <c:ptCount val="6"/>
                <c:pt idx="0">
                  <c:v>day 0</c:v>
                </c:pt>
                <c:pt idx="1">
                  <c:v>day 4</c:v>
                </c:pt>
                <c:pt idx="2">
                  <c:v>day 7</c:v>
                </c:pt>
                <c:pt idx="3">
                  <c:v>day 14</c:v>
                </c:pt>
                <c:pt idx="4">
                  <c:v>day 21</c:v>
                </c:pt>
                <c:pt idx="5">
                  <c:v>day 28</c:v>
                </c:pt>
              </c:strCache>
            </c:strRef>
          </c:cat>
          <c:val>
            <c:numRef>
              <c:f>'[Chart in Microsoft Office PowerPoint]Diff_expts'!$C$6:$C$11</c:f>
              <c:numCache>
                <c:formatCode>0.000</c:formatCode>
                <c:ptCount val="6"/>
                <c:pt idx="1">
                  <c:v>8.0000000000000224E-2</c:v>
                </c:pt>
                <c:pt idx="2" formatCode="General">
                  <c:v>1.0900000000000001</c:v>
                </c:pt>
                <c:pt idx="3" formatCode="General">
                  <c:v>1.44</c:v>
                </c:pt>
                <c:pt idx="4" formatCode="General">
                  <c:v>2.4</c:v>
                </c:pt>
                <c:pt idx="5" formatCode="General">
                  <c:v>3.4099999999999997</c:v>
                </c:pt>
              </c:numCache>
            </c:numRef>
          </c:val>
        </c:ser>
        <c:ser>
          <c:idx val="1"/>
          <c:order val="1"/>
          <c:tx>
            <c:v>MG63 treated</c:v>
          </c:tx>
          <c:spPr>
            <a:solidFill>
              <a:srgbClr val="C9216D"/>
            </a:solidFill>
            <a:ln w="12700">
              <a:solidFill>
                <a:srgbClr val="000000"/>
              </a:solidFill>
              <a:prstDash val="solid"/>
            </a:ln>
          </c:spPr>
          <c:errBars>
            <c:errBarType val="plus"/>
            <c:errValType val="cust"/>
            <c:plus>
              <c:numRef>
                <c:f>'[Chart in Microsoft Office PowerPoint]Diff_expts'!$G$6:$G$11</c:f>
                <c:numCache>
                  <c:formatCode>General</c:formatCode>
                  <c:ptCount val="6"/>
                  <c:pt idx="0">
                    <c:v>8.0000000000000227E-3</c:v>
                  </c:pt>
                  <c:pt idx="1">
                    <c:v>2.7000000000000201E-2</c:v>
                  </c:pt>
                  <c:pt idx="2">
                    <c:v>8.4000000000000227E-2</c:v>
                  </c:pt>
                  <c:pt idx="3">
                    <c:v>7.7000000000000318E-2</c:v>
                  </c:pt>
                  <c:pt idx="4">
                    <c:v>0.16900000000000054</c:v>
                  </c:pt>
                  <c:pt idx="5">
                    <c:v>4.1000000000000002E-2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'[Chart in Microsoft Office PowerPoint]Diff_expts'!$B$6:$B$11</c:f>
              <c:strCache>
                <c:ptCount val="6"/>
                <c:pt idx="0">
                  <c:v>day 0</c:v>
                </c:pt>
                <c:pt idx="1">
                  <c:v>day 4</c:v>
                </c:pt>
                <c:pt idx="2">
                  <c:v>day 7</c:v>
                </c:pt>
                <c:pt idx="3">
                  <c:v>day 14</c:v>
                </c:pt>
                <c:pt idx="4">
                  <c:v>day 21</c:v>
                </c:pt>
                <c:pt idx="5">
                  <c:v>day 28</c:v>
                </c:pt>
              </c:strCache>
            </c:strRef>
          </c:cat>
          <c:val>
            <c:numRef>
              <c:f>'[Chart in Microsoft Office PowerPoint]Diff_expts'!$F$6:$F$11</c:f>
              <c:numCache>
                <c:formatCode>General</c:formatCode>
                <c:ptCount val="6"/>
                <c:pt idx="0">
                  <c:v>9.0000000000000066E-2</c:v>
                </c:pt>
                <c:pt idx="1">
                  <c:v>0.51700000000000002</c:v>
                </c:pt>
                <c:pt idx="2">
                  <c:v>0.52100000000000002</c:v>
                </c:pt>
                <c:pt idx="3">
                  <c:v>0.70300000000000062</c:v>
                </c:pt>
                <c:pt idx="4">
                  <c:v>0.69700000000000262</c:v>
                </c:pt>
                <c:pt idx="5">
                  <c:v>0.77700000000000236</c:v>
                </c:pt>
              </c:numCache>
            </c:numRef>
          </c:val>
        </c:ser>
        <c:ser>
          <c:idx val="2"/>
          <c:order val="2"/>
          <c:tx>
            <c:v>SAOS2 untreated</c:v>
          </c:tx>
          <c:spPr>
            <a:solidFill>
              <a:srgbClr val="00B0F0"/>
            </a:solidFill>
            <a:ln w="12700">
              <a:solidFill>
                <a:srgbClr val="000000"/>
              </a:solidFill>
              <a:prstDash val="solid"/>
            </a:ln>
          </c:spPr>
          <c:errBars>
            <c:errBarType val="plus"/>
            <c:errValType val="cust"/>
            <c:plus>
              <c:numRef>
                <c:f>'[Chart in Microsoft Office PowerPoint]Diff_expts'!$J$6:$J$10</c:f>
                <c:numCache>
                  <c:formatCode>General</c:formatCode>
                  <c:ptCount val="5"/>
                  <c:pt idx="0">
                    <c:v>9.1000000000000247E-3</c:v>
                  </c:pt>
                  <c:pt idx="1">
                    <c:v>2.3000000000000052E-3</c:v>
                  </c:pt>
                  <c:pt idx="2">
                    <c:v>1.6400000000000112E-2</c:v>
                  </c:pt>
                  <c:pt idx="3">
                    <c:v>7.8500000000000014E-2</c:v>
                  </c:pt>
                  <c:pt idx="4">
                    <c:v>0.1328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'[Chart in Microsoft Office PowerPoint]Diff_expts'!$B$6:$B$11</c:f>
              <c:strCache>
                <c:ptCount val="6"/>
                <c:pt idx="0">
                  <c:v>day 0</c:v>
                </c:pt>
                <c:pt idx="1">
                  <c:v>day 4</c:v>
                </c:pt>
                <c:pt idx="2">
                  <c:v>day 7</c:v>
                </c:pt>
                <c:pt idx="3">
                  <c:v>day 14</c:v>
                </c:pt>
                <c:pt idx="4">
                  <c:v>day 21</c:v>
                </c:pt>
                <c:pt idx="5">
                  <c:v>day 28</c:v>
                </c:pt>
              </c:strCache>
            </c:strRef>
          </c:cat>
          <c:val>
            <c:numRef>
              <c:f>'[Chart in Microsoft Office PowerPoint]Diff_expts'!$I$6:$I$10</c:f>
              <c:numCache>
                <c:formatCode>General</c:formatCode>
                <c:ptCount val="5"/>
                <c:pt idx="0">
                  <c:v>4.2000000000000114E-2</c:v>
                </c:pt>
                <c:pt idx="1">
                  <c:v>7.1000000000000021E-2</c:v>
                </c:pt>
                <c:pt idx="2">
                  <c:v>9.9000000000000268E-2</c:v>
                </c:pt>
                <c:pt idx="3">
                  <c:v>0.22500000000000048</c:v>
                </c:pt>
                <c:pt idx="4">
                  <c:v>0.52800000000000002</c:v>
                </c:pt>
              </c:numCache>
            </c:numRef>
          </c:val>
        </c:ser>
        <c:gapWidth val="63"/>
        <c:axId val="56941952"/>
        <c:axId val="56632832"/>
      </c:barChart>
      <c:catAx>
        <c:axId val="569419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2000" b="0" dirty="0" smtClean="0"/>
                  <a:t>Duration</a:t>
                </a:r>
                <a:r>
                  <a:rPr lang="en-GB" sz="2000" b="0" baseline="0" dirty="0" smtClean="0"/>
                  <a:t> of treatment</a:t>
                </a:r>
                <a:endParaRPr lang="en-GB" sz="2000" b="0" dirty="0"/>
              </a:p>
            </c:rich>
          </c:tx>
          <c:layout>
            <c:manualLayout>
              <c:xMode val="edge"/>
              <c:yMode val="edge"/>
              <c:x val="0.31141087051618582"/>
              <c:y val="0.9225580369346968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6632832"/>
        <c:crosses val="autoZero"/>
        <c:auto val="1"/>
        <c:lblAlgn val="ctr"/>
        <c:lblOffset val="100"/>
        <c:tickLblSkip val="1"/>
        <c:tickMarkSkip val="1"/>
      </c:catAx>
      <c:valAx>
        <c:axId val="5663283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2000" b="0"/>
                  <a:t>Absorbance at 570 nm</a:t>
                </a:r>
              </a:p>
            </c:rich>
          </c:tx>
          <c:layout>
            <c:manualLayout>
              <c:xMode val="edge"/>
              <c:yMode val="edge"/>
              <c:x val="2.3337473553866606E-2"/>
              <c:y val="0.23473381702618773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6941952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1068091825509991"/>
          <c:y val="0.26215692436512422"/>
          <c:w val="0.17475755770497969"/>
          <c:h val="0.41060357905208333"/>
        </c:manualLayout>
      </c:layout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4BFD7A-137E-4F26-B193-C15EF5065874}" type="datetimeFigureOut">
              <a:rPr lang="en-GB"/>
              <a:pPr>
                <a:defRPr/>
              </a:pPr>
              <a:t>18/10/2011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4E6C0BC-9FE9-4CFD-96FB-09D7BA6121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Increase late in mineralisation more obvious in Rep A2 and Rep A3.</a:t>
            </a:r>
          </a:p>
          <a:p>
            <a:pPr eaLnBrk="1" hangingPunct="1">
              <a:spcBef>
                <a:spcPct val="0"/>
              </a:spcBef>
            </a:pPr>
            <a:r>
              <a:rPr lang="en-GB" smtClean="0"/>
              <a:t>No evidence for second TSS in mouse – no cluster and no published transcripts near FAS gene eg in diffentiation of MSc to oocytes.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D50487-C148-4A82-B953-66BE67CD3295}" type="slidenum">
              <a:rPr lang="en-GB" smtClean="0"/>
              <a:pPr/>
              <a:t>30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22114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80728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0872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22114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0872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prstGeom prst="rect">
            <a:avLst/>
          </a:prstGeom>
        </p:spPr>
        <p:txBody>
          <a:bodyPr anchor="b"/>
          <a:lstStyle>
            <a:lvl1pPr algn="l">
              <a:defRPr sz="3600" b="1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header_logo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27" descr="uo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4463" y="5949950"/>
            <a:ext cx="827087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7" descr="BBSRC logo(fade).jp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545388" y="6242050"/>
            <a:ext cx="1368425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Title Placeholder 4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C4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waterma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6713" y="1417638"/>
            <a:ext cx="6237287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9" descr="1-line-rev-trans-300dpi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" y="5880100"/>
            <a:ext cx="33718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2" descr="roslinlogo(WhiteText).psd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95275"/>
            <a:ext cx="52705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new-bbsrc-white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6207125"/>
            <a:ext cx="152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323850" y="1412875"/>
            <a:ext cx="84248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000" b="1">
                <a:solidFill>
                  <a:schemeClr val="bg1"/>
                </a:solidFill>
                <a:latin typeface="Arial Rounded MT Bold" pitchFamily="34" charset="0"/>
              </a:rPr>
              <a:t>Early and late changes in gene expression during mineralisation of SAOS-2, a human osteosarcoma cell line model for bone formation.</a:t>
            </a:r>
          </a:p>
          <a:p>
            <a:pPr algn="ctr"/>
            <a:endParaRPr lang="en-GB" sz="4000">
              <a:solidFill>
                <a:schemeClr val="bg1"/>
              </a:solidFill>
              <a:latin typeface="Arial Rounded MT Bold" pitchFamily="34" charset="0"/>
            </a:endParaRPr>
          </a:p>
          <a:p>
            <a:pPr algn="ctr"/>
            <a:r>
              <a:rPr lang="en-GB" sz="4000">
                <a:solidFill>
                  <a:schemeClr val="bg1"/>
                </a:solidFill>
                <a:latin typeface="Arial Rounded MT Bold" pitchFamily="34" charset="0"/>
              </a:rPr>
              <a:t>MR Davis, AJ Carlisle and </a:t>
            </a:r>
          </a:p>
          <a:p>
            <a:pPr algn="ctr"/>
            <a:r>
              <a:rPr lang="en-GB" sz="4000">
                <a:solidFill>
                  <a:schemeClr val="bg1"/>
                </a:solidFill>
                <a:latin typeface="Arial Rounded MT Bold" pitchFamily="34" charset="0"/>
              </a:rPr>
              <a:t>KM Summers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0318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GB" sz="3600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Fantom</a:t>
            </a:r>
            <a:r>
              <a:rPr lang="en-GB" sz="36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5 data analysis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/>
          <a:srcRect l="66756" t="35954" r="4507" b="24538"/>
          <a:stretch>
            <a:fillRect/>
          </a:stretch>
        </p:blipFill>
        <p:spPr bwMode="auto">
          <a:xfrm>
            <a:off x="268288" y="1606550"/>
            <a:ext cx="4794250" cy="484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5108575" y="1462088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0</a:t>
            </a:r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5037138" y="1717675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15</a:t>
            </a: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5037138" y="1971675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30</a:t>
            </a: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5037138" y="2227263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45</a:t>
            </a:r>
          </a:p>
        </p:txBody>
      </p:sp>
      <p:sp>
        <p:nvSpPr>
          <p:cNvPr id="12296" name="TextBox 7"/>
          <p:cNvSpPr txBox="1">
            <a:spLocks noChangeArrowheads="1"/>
          </p:cNvSpPr>
          <p:nvPr/>
        </p:nvSpPr>
        <p:spPr bwMode="auto">
          <a:xfrm>
            <a:off x="5037138" y="2481263"/>
            <a:ext cx="4699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60</a:t>
            </a:r>
          </a:p>
        </p:txBody>
      </p:sp>
      <p:sp>
        <p:nvSpPr>
          <p:cNvPr id="12297" name="TextBox 8"/>
          <p:cNvSpPr txBox="1">
            <a:spLocks noChangeArrowheads="1"/>
          </p:cNvSpPr>
          <p:nvPr/>
        </p:nvSpPr>
        <p:spPr bwMode="auto">
          <a:xfrm>
            <a:off x="5037138" y="2736850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80</a:t>
            </a:r>
          </a:p>
        </p:txBody>
      </p:sp>
      <p:sp>
        <p:nvSpPr>
          <p:cNvPr id="12298" name="TextBox 9"/>
          <p:cNvSpPr txBox="1">
            <a:spLocks noChangeArrowheads="1"/>
          </p:cNvSpPr>
          <p:nvPr/>
        </p:nvSpPr>
        <p:spPr bwMode="auto">
          <a:xfrm>
            <a:off x="4965700" y="3500438"/>
            <a:ext cx="612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150</a:t>
            </a:r>
          </a:p>
        </p:txBody>
      </p:sp>
      <p:sp>
        <p:nvSpPr>
          <p:cNvPr id="12299" name="TextBox 10"/>
          <p:cNvSpPr txBox="1">
            <a:spLocks noChangeArrowheads="1"/>
          </p:cNvSpPr>
          <p:nvPr/>
        </p:nvSpPr>
        <p:spPr bwMode="auto">
          <a:xfrm>
            <a:off x="4965700" y="3244850"/>
            <a:ext cx="612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120</a:t>
            </a:r>
          </a:p>
        </p:txBody>
      </p:sp>
      <p:sp>
        <p:nvSpPr>
          <p:cNvPr id="12300" name="TextBox 11"/>
          <p:cNvSpPr txBox="1">
            <a:spLocks noChangeArrowheads="1"/>
          </p:cNvSpPr>
          <p:nvPr/>
        </p:nvSpPr>
        <p:spPr bwMode="auto">
          <a:xfrm>
            <a:off x="4965700" y="2990850"/>
            <a:ext cx="612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100</a:t>
            </a:r>
          </a:p>
        </p:txBody>
      </p:sp>
      <p:sp>
        <p:nvSpPr>
          <p:cNvPr id="12301" name="TextBox 12"/>
          <p:cNvSpPr txBox="1">
            <a:spLocks noChangeArrowheads="1"/>
          </p:cNvSpPr>
          <p:nvPr/>
        </p:nvSpPr>
        <p:spPr bwMode="auto">
          <a:xfrm>
            <a:off x="5108575" y="4264025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8</a:t>
            </a:r>
          </a:p>
        </p:txBody>
      </p:sp>
      <p:sp>
        <p:nvSpPr>
          <p:cNvPr id="12302" name="TextBox 13"/>
          <p:cNvSpPr txBox="1">
            <a:spLocks noChangeArrowheads="1"/>
          </p:cNvSpPr>
          <p:nvPr/>
        </p:nvSpPr>
        <p:spPr bwMode="auto">
          <a:xfrm>
            <a:off x="5108575" y="4010025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4</a:t>
            </a:r>
          </a:p>
        </p:txBody>
      </p:sp>
      <p:sp>
        <p:nvSpPr>
          <p:cNvPr id="12303" name="TextBox 14"/>
          <p:cNvSpPr txBox="1">
            <a:spLocks noChangeArrowheads="1"/>
          </p:cNvSpPr>
          <p:nvPr/>
        </p:nvSpPr>
        <p:spPr bwMode="auto">
          <a:xfrm>
            <a:off x="4965700" y="3756025"/>
            <a:ext cx="612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180</a:t>
            </a:r>
          </a:p>
        </p:txBody>
      </p:sp>
      <p:sp>
        <p:nvSpPr>
          <p:cNvPr id="12304" name="TextBox 15"/>
          <p:cNvSpPr txBox="1">
            <a:spLocks noChangeArrowheads="1"/>
          </p:cNvSpPr>
          <p:nvPr/>
        </p:nvSpPr>
        <p:spPr bwMode="auto">
          <a:xfrm>
            <a:off x="5037138" y="4519613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24</a:t>
            </a:r>
          </a:p>
        </p:txBody>
      </p:sp>
      <p:sp>
        <p:nvSpPr>
          <p:cNvPr id="12305" name="TextBox 16"/>
          <p:cNvSpPr txBox="1">
            <a:spLocks noChangeArrowheads="1"/>
          </p:cNvSpPr>
          <p:nvPr/>
        </p:nvSpPr>
        <p:spPr bwMode="auto">
          <a:xfrm>
            <a:off x="5108575" y="5029200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7</a:t>
            </a:r>
          </a:p>
        </p:txBody>
      </p:sp>
      <p:sp>
        <p:nvSpPr>
          <p:cNvPr id="12306" name="TextBox 17"/>
          <p:cNvSpPr txBox="1">
            <a:spLocks noChangeArrowheads="1"/>
          </p:cNvSpPr>
          <p:nvPr/>
        </p:nvSpPr>
        <p:spPr bwMode="auto">
          <a:xfrm>
            <a:off x="5108575" y="4773613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4</a:t>
            </a:r>
          </a:p>
        </p:txBody>
      </p:sp>
      <p:sp>
        <p:nvSpPr>
          <p:cNvPr id="12307" name="TextBox 18"/>
          <p:cNvSpPr txBox="1">
            <a:spLocks noChangeArrowheads="1"/>
          </p:cNvSpPr>
          <p:nvPr/>
        </p:nvSpPr>
        <p:spPr bwMode="auto">
          <a:xfrm>
            <a:off x="5037138" y="5537200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21</a:t>
            </a:r>
          </a:p>
        </p:txBody>
      </p:sp>
      <p:sp>
        <p:nvSpPr>
          <p:cNvPr id="12308" name="TextBox 19"/>
          <p:cNvSpPr txBox="1">
            <a:spLocks noChangeArrowheads="1"/>
          </p:cNvSpPr>
          <p:nvPr/>
        </p:nvSpPr>
        <p:spPr bwMode="auto">
          <a:xfrm>
            <a:off x="5037138" y="5283200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14</a:t>
            </a:r>
          </a:p>
        </p:txBody>
      </p:sp>
      <p:sp>
        <p:nvSpPr>
          <p:cNvPr id="12309" name="TextBox 20"/>
          <p:cNvSpPr txBox="1">
            <a:spLocks noChangeArrowheads="1"/>
          </p:cNvSpPr>
          <p:nvPr/>
        </p:nvSpPr>
        <p:spPr bwMode="auto">
          <a:xfrm>
            <a:off x="5037138" y="5792788"/>
            <a:ext cx="46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/>
              <a:t>28</a:t>
            </a:r>
          </a:p>
        </p:txBody>
      </p:sp>
      <p:sp>
        <p:nvSpPr>
          <p:cNvPr id="12310" name="Right Brace 21"/>
          <p:cNvSpPr>
            <a:spLocks/>
          </p:cNvSpPr>
          <p:nvPr/>
        </p:nvSpPr>
        <p:spPr bwMode="auto">
          <a:xfrm>
            <a:off x="5553075" y="1582738"/>
            <a:ext cx="290513" cy="243205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1" name="Right Brace 22"/>
          <p:cNvSpPr>
            <a:spLocks/>
          </p:cNvSpPr>
          <p:nvPr/>
        </p:nvSpPr>
        <p:spPr bwMode="auto">
          <a:xfrm>
            <a:off x="5553075" y="4059238"/>
            <a:ext cx="268288" cy="735012"/>
          </a:xfrm>
          <a:prstGeom prst="rightBrace">
            <a:avLst>
              <a:gd name="adj1" fmla="val 830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2" name="Right Brace 23"/>
          <p:cNvSpPr>
            <a:spLocks/>
          </p:cNvSpPr>
          <p:nvPr/>
        </p:nvSpPr>
        <p:spPr bwMode="auto">
          <a:xfrm>
            <a:off x="5572125" y="4813300"/>
            <a:ext cx="293688" cy="1230313"/>
          </a:xfrm>
          <a:prstGeom prst="rightBrace">
            <a:avLst>
              <a:gd name="adj1" fmla="val 8340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3" name="TextBox 24"/>
          <p:cNvSpPr txBox="1">
            <a:spLocks noChangeArrowheads="1"/>
          </p:cNvSpPr>
          <p:nvPr/>
        </p:nvSpPr>
        <p:spPr bwMode="auto">
          <a:xfrm>
            <a:off x="5976938" y="2587625"/>
            <a:ext cx="2425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First three hours</a:t>
            </a:r>
          </a:p>
        </p:txBody>
      </p:sp>
      <p:sp>
        <p:nvSpPr>
          <p:cNvPr id="12314" name="TextBox 25"/>
          <p:cNvSpPr txBox="1">
            <a:spLocks noChangeArrowheads="1"/>
          </p:cNvSpPr>
          <p:nvPr/>
        </p:nvSpPr>
        <p:spPr bwMode="auto">
          <a:xfrm>
            <a:off x="5951538" y="4189413"/>
            <a:ext cx="2289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Four - 24 hours</a:t>
            </a:r>
          </a:p>
        </p:txBody>
      </p:sp>
      <p:sp>
        <p:nvSpPr>
          <p:cNvPr id="12315" name="TextBox 26"/>
          <p:cNvSpPr txBox="1">
            <a:spLocks noChangeArrowheads="1"/>
          </p:cNvSpPr>
          <p:nvPr/>
        </p:nvSpPr>
        <p:spPr bwMode="auto">
          <a:xfrm>
            <a:off x="5924550" y="5211763"/>
            <a:ext cx="2238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Four – 28 days</a:t>
            </a:r>
          </a:p>
        </p:txBody>
      </p:sp>
      <p:sp>
        <p:nvSpPr>
          <p:cNvPr id="12316" name="TextBox 28"/>
          <p:cNvSpPr txBox="1">
            <a:spLocks noChangeArrowheads="1"/>
          </p:cNvSpPr>
          <p:nvPr/>
        </p:nvSpPr>
        <p:spPr bwMode="auto">
          <a:xfrm>
            <a:off x="0" y="1047750"/>
            <a:ext cx="2382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800"/>
              <a:t>Saos data set</a:t>
            </a:r>
          </a:p>
        </p:txBody>
      </p:sp>
      <p:sp>
        <p:nvSpPr>
          <p:cNvPr id="12317" name="TextBox 29"/>
          <p:cNvSpPr txBox="1">
            <a:spLocks noChangeArrowheads="1"/>
          </p:cNvSpPr>
          <p:nvPr/>
        </p:nvSpPr>
        <p:spPr bwMode="auto">
          <a:xfrm>
            <a:off x="22225" y="6345238"/>
            <a:ext cx="8999538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Examples from Replicate A1; other replicates give similar pattern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79036" t="58681" r="11589" b="18570"/>
          <a:stretch>
            <a:fillRect/>
          </a:stretch>
        </p:blipFill>
        <p:spPr bwMode="auto">
          <a:xfrm>
            <a:off x="0" y="1847850"/>
            <a:ext cx="20574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809625" y="1343025"/>
            <a:ext cx="815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FOS</a:t>
            </a:r>
          </a:p>
        </p:txBody>
      </p:sp>
      <p:sp>
        <p:nvSpPr>
          <p:cNvPr id="13316" name="TextBox 13"/>
          <p:cNvSpPr txBox="1">
            <a:spLocks noChangeArrowheads="1"/>
          </p:cNvSpPr>
          <p:nvPr/>
        </p:nvSpPr>
        <p:spPr bwMode="auto">
          <a:xfrm>
            <a:off x="0" y="115888"/>
            <a:ext cx="6007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Early genes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FOS</a:t>
            </a:r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 and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JUN</a:t>
            </a:r>
          </a:p>
        </p:txBody>
      </p:sp>
      <p:sp>
        <p:nvSpPr>
          <p:cNvPr id="13317" name="TextBox 3"/>
          <p:cNvSpPr txBox="1">
            <a:spLocks noChangeArrowheads="1"/>
          </p:cNvSpPr>
          <p:nvPr/>
        </p:nvSpPr>
        <p:spPr bwMode="auto">
          <a:xfrm>
            <a:off x="3398838" y="1320800"/>
            <a:ext cx="784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JUN</a:t>
            </a:r>
          </a:p>
        </p:txBody>
      </p:sp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3"/>
          <a:srcRect l="69531" t="51222" r="20703" b="25346"/>
          <a:stretch>
            <a:fillRect/>
          </a:stretch>
        </p:blipFill>
        <p:spPr bwMode="auto">
          <a:xfrm>
            <a:off x="2606675" y="1825625"/>
            <a:ext cx="214312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TextBox 20"/>
          <p:cNvSpPr txBox="1">
            <a:spLocks noChangeArrowheads="1"/>
          </p:cNvSpPr>
          <p:nvPr/>
        </p:nvSpPr>
        <p:spPr bwMode="auto">
          <a:xfrm>
            <a:off x="981075" y="4460875"/>
            <a:ext cx="73120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JUN</a:t>
            </a:r>
            <a:r>
              <a:rPr lang="en-GB"/>
              <a:t> shows a different expression pattern from </a:t>
            </a:r>
            <a:r>
              <a:rPr lang="en-GB" i="1"/>
              <a:t>FOS</a:t>
            </a:r>
            <a:r>
              <a:rPr lang="en-GB"/>
              <a:t>.</a:t>
            </a:r>
          </a:p>
          <a:p>
            <a:r>
              <a:rPr lang="en-GB"/>
              <a:t>Are there other FOS partners expressed late?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79036" t="58681" r="11589" b="18570"/>
          <a:stretch>
            <a:fillRect/>
          </a:stretch>
        </p:blipFill>
        <p:spPr bwMode="auto">
          <a:xfrm>
            <a:off x="0" y="1847850"/>
            <a:ext cx="20574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809625" y="1343025"/>
            <a:ext cx="815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FOS</a:t>
            </a:r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2832100" y="4289425"/>
            <a:ext cx="990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JUNB</a:t>
            </a:r>
          </a:p>
        </p:txBody>
      </p: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5006975" y="4316413"/>
            <a:ext cx="1020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FOSB</a:t>
            </a:r>
          </a:p>
        </p:txBody>
      </p:sp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3"/>
          <a:srcRect l="79036" t="51042" r="11328" b="26041"/>
          <a:stretch>
            <a:fillRect/>
          </a:stretch>
        </p:blipFill>
        <p:spPr bwMode="auto">
          <a:xfrm>
            <a:off x="2503488" y="4822825"/>
            <a:ext cx="21145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8"/>
          <p:cNvPicPr>
            <a:picLocks noChangeAspect="1" noChangeArrowheads="1"/>
          </p:cNvPicPr>
          <p:nvPr/>
        </p:nvPicPr>
        <p:blipFill>
          <a:blip r:embed="rId4"/>
          <a:srcRect l="79167" t="51569" r="10938" b="25346"/>
          <a:stretch>
            <a:fillRect/>
          </a:stretch>
        </p:blipFill>
        <p:spPr bwMode="auto">
          <a:xfrm>
            <a:off x="4713288" y="4816475"/>
            <a:ext cx="21717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Box 13"/>
          <p:cNvSpPr txBox="1">
            <a:spLocks noChangeArrowheads="1"/>
          </p:cNvSpPr>
          <p:nvPr/>
        </p:nvSpPr>
        <p:spPr bwMode="auto">
          <a:xfrm>
            <a:off x="0" y="115888"/>
            <a:ext cx="6226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Early genes – AP1 partners</a:t>
            </a:r>
          </a:p>
        </p:txBody>
      </p:sp>
      <p:pic>
        <p:nvPicPr>
          <p:cNvPr id="14345" name="Picture 15"/>
          <p:cNvPicPr>
            <a:picLocks noChangeAspect="1" noChangeArrowheads="1"/>
          </p:cNvPicPr>
          <p:nvPr/>
        </p:nvPicPr>
        <p:blipFill>
          <a:blip r:embed="rId5"/>
          <a:srcRect l="71114" t="38000" r="6250" b="24538"/>
          <a:stretch>
            <a:fillRect/>
          </a:stretch>
        </p:blipFill>
        <p:spPr bwMode="auto">
          <a:xfrm>
            <a:off x="2095500" y="1695450"/>
            <a:ext cx="2208213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TextBox 2"/>
          <p:cNvSpPr txBox="1">
            <a:spLocks noChangeArrowheads="1"/>
          </p:cNvSpPr>
          <p:nvPr/>
        </p:nvSpPr>
        <p:spPr bwMode="auto">
          <a:xfrm>
            <a:off x="2657475" y="1271588"/>
            <a:ext cx="1022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EGR1</a:t>
            </a:r>
          </a:p>
        </p:txBody>
      </p:sp>
      <p:pic>
        <p:nvPicPr>
          <p:cNvPr id="14347" name="Picture 3"/>
          <p:cNvPicPr>
            <a:picLocks noChangeAspect="1" noChangeArrowheads="1"/>
          </p:cNvPicPr>
          <p:nvPr/>
        </p:nvPicPr>
        <p:blipFill>
          <a:blip r:embed="rId6"/>
          <a:srcRect l="71036" t="41512" r="5641" b="20634"/>
          <a:stretch>
            <a:fillRect/>
          </a:stretch>
        </p:blipFill>
        <p:spPr bwMode="auto">
          <a:xfrm>
            <a:off x="4413250" y="1695450"/>
            <a:ext cx="227647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TextBox 2"/>
          <p:cNvSpPr txBox="1">
            <a:spLocks noChangeArrowheads="1"/>
          </p:cNvSpPr>
          <p:nvPr/>
        </p:nvSpPr>
        <p:spPr bwMode="auto">
          <a:xfrm>
            <a:off x="4972050" y="1268413"/>
            <a:ext cx="869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IER2</a:t>
            </a:r>
          </a:p>
        </p:txBody>
      </p:sp>
      <p:pic>
        <p:nvPicPr>
          <p:cNvPr id="14349" name="Picture 5"/>
          <p:cNvPicPr>
            <a:picLocks noChangeAspect="1" noChangeArrowheads="1"/>
          </p:cNvPicPr>
          <p:nvPr/>
        </p:nvPicPr>
        <p:blipFill>
          <a:blip r:embed="rId7"/>
          <a:srcRect l="49847" t="35268" r="27972" b="26488"/>
          <a:stretch>
            <a:fillRect/>
          </a:stretch>
        </p:blipFill>
        <p:spPr bwMode="auto">
          <a:xfrm>
            <a:off x="6980238" y="4705350"/>
            <a:ext cx="2163762" cy="206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TextBox 9"/>
          <p:cNvSpPr txBox="1">
            <a:spLocks noChangeArrowheads="1"/>
          </p:cNvSpPr>
          <p:nvPr/>
        </p:nvSpPr>
        <p:spPr bwMode="auto">
          <a:xfrm>
            <a:off x="7278688" y="4222750"/>
            <a:ext cx="1022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EGR3</a:t>
            </a:r>
          </a:p>
        </p:txBody>
      </p:sp>
      <p:pic>
        <p:nvPicPr>
          <p:cNvPr id="14351" name="Picture 4"/>
          <p:cNvPicPr>
            <a:picLocks noChangeAspect="1" noChangeArrowheads="1"/>
          </p:cNvPicPr>
          <p:nvPr/>
        </p:nvPicPr>
        <p:blipFill>
          <a:blip r:embed="rId8"/>
          <a:srcRect l="70808" t="35658" r="4955" b="26488"/>
          <a:stretch>
            <a:fillRect/>
          </a:stretch>
        </p:blipFill>
        <p:spPr bwMode="auto">
          <a:xfrm>
            <a:off x="6780213" y="1851025"/>
            <a:ext cx="23637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2" name="TextBox 2"/>
          <p:cNvSpPr txBox="1">
            <a:spLocks noChangeArrowheads="1"/>
          </p:cNvSpPr>
          <p:nvPr/>
        </p:nvSpPr>
        <p:spPr bwMode="auto">
          <a:xfrm>
            <a:off x="7200900" y="1274763"/>
            <a:ext cx="914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ATF3</a:t>
            </a:r>
          </a:p>
        </p:txBody>
      </p:sp>
      <p:pic>
        <p:nvPicPr>
          <p:cNvPr id="14353" name="Picture 15"/>
          <p:cNvPicPr>
            <a:picLocks noChangeAspect="1" noChangeArrowheads="1"/>
          </p:cNvPicPr>
          <p:nvPr/>
        </p:nvPicPr>
        <p:blipFill>
          <a:blip r:embed="rId9"/>
          <a:srcRect l="71114" t="43463" r="5563" b="19855"/>
          <a:stretch>
            <a:fillRect/>
          </a:stretch>
        </p:blipFill>
        <p:spPr bwMode="auto">
          <a:xfrm>
            <a:off x="44450" y="4672013"/>
            <a:ext cx="2274888" cy="20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4" name="TextBox 3"/>
          <p:cNvSpPr txBox="1">
            <a:spLocks noChangeArrowheads="1"/>
          </p:cNvSpPr>
          <p:nvPr/>
        </p:nvSpPr>
        <p:spPr bwMode="auto">
          <a:xfrm>
            <a:off x="492125" y="4191000"/>
            <a:ext cx="11795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NR4A2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3416300" y="1052513"/>
            <a:ext cx="22367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FOSL1 (FRA1)</a:t>
            </a:r>
          </a:p>
        </p:txBody>
      </p:sp>
      <p:sp>
        <p:nvSpPr>
          <p:cNvPr id="15363" name="TextBox 10"/>
          <p:cNvSpPr txBox="1">
            <a:spLocks noChangeArrowheads="1"/>
          </p:cNvSpPr>
          <p:nvPr/>
        </p:nvSpPr>
        <p:spPr bwMode="auto">
          <a:xfrm>
            <a:off x="6715125" y="1125538"/>
            <a:ext cx="11588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FOSL2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 l="79036" t="54167" r="10808" b="22221"/>
          <a:stretch>
            <a:fillRect/>
          </a:stretch>
        </p:blipFill>
        <p:spPr bwMode="auto">
          <a:xfrm>
            <a:off x="3416300" y="1557338"/>
            <a:ext cx="22288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/>
          <a:srcRect l="79036" t="59209" r="11459" b="18404"/>
          <a:stretch>
            <a:fillRect/>
          </a:stretch>
        </p:blipFill>
        <p:spPr bwMode="auto">
          <a:xfrm>
            <a:off x="6210300" y="1628775"/>
            <a:ext cx="2085975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Box 13"/>
          <p:cNvSpPr txBox="1">
            <a:spLocks noChangeArrowheads="1"/>
          </p:cNvSpPr>
          <p:nvPr/>
        </p:nvSpPr>
        <p:spPr bwMode="auto">
          <a:xfrm>
            <a:off x="0" y="115888"/>
            <a:ext cx="6226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Early genes – AP1 partners</a:t>
            </a:r>
          </a:p>
        </p:txBody>
      </p:sp>
      <p:pic>
        <p:nvPicPr>
          <p:cNvPr id="15367" name="Picture 2"/>
          <p:cNvPicPr>
            <a:picLocks noChangeAspect="1" noChangeArrowheads="1"/>
          </p:cNvPicPr>
          <p:nvPr/>
        </p:nvPicPr>
        <p:blipFill>
          <a:blip r:embed="rId4"/>
          <a:srcRect l="49162" t="38390" r="26830" b="23366"/>
          <a:stretch>
            <a:fillRect/>
          </a:stretch>
        </p:blipFill>
        <p:spPr bwMode="auto">
          <a:xfrm>
            <a:off x="5151438" y="4672013"/>
            <a:ext cx="2341562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Box 2"/>
          <p:cNvSpPr txBox="1">
            <a:spLocks noChangeArrowheads="1"/>
          </p:cNvSpPr>
          <p:nvPr/>
        </p:nvSpPr>
        <p:spPr bwMode="auto">
          <a:xfrm>
            <a:off x="5843588" y="4156075"/>
            <a:ext cx="121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DUSP1</a:t>
            </a:r>
          </a:p>
        </p:txBody>
      </p:sp>
      <p:pic>
        <p:nvPicPr>
          <p:cNvPr id="15369" name="Picture 17"/>
          <p:cNvPicPr>
            <a:picLocks noChangeAspect="1" noChangeArrowheads="1"/>
          </p:cNvPicPr>
          <p:nvPr/>
        </p:nvPicPr>
        <p:blipFill>
          <a:blip r:embed="rId5"/>
          <a:srcRect l="47485" t="38390" r="27591" b="24538"/>
          <a:stretch>
            <a:fillRect/>
          </a:stretch>
        </p:blipFill>
        <p:spPr bwMode="auto">
          <a:xfrm>
            <a:off x="1895475" y="4738688"/>
            <a:ext cx="2430463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TextBox 3"/>
          <p:cNvSpPr txBox="1">
            <a:spLocks noChangeArrowheads="1"/>
          </p:cNvSpPr>
          <p:nvPr/>
        </p:nvSpPr>
        <p:spPr bwMode="auto">
          <a:xfrm>
            <a:off x="2320925" y="4144963"/>
            <a:ext cx="11795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NR4A2</a:t>
            </a:r>
          </a:p>
        </p:txBody>
      </p:sp>
      <p:sp>
        <p:nvSpPr>
          <p:cNvPr id="15371" name="TextBox 3"/>
          <p:cNvSpPr txBox="1">
            <a:spLocks noChangeArrowheads="1"/>
          </p:cNvSpPr>
          <p:nvPr/>
        </p:nvSpPr>
        <p:spPr bwMode="auto">
          <a:xfrm>
            <a:off x="1146175" y="1096963"/>
            <a:ext cx="784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JUN</a:t>
            </a:r>
          </a:p>
        </p:txBody>
      </p:sp>
      <p:pic>
        <p:nvPicPr>
          <p:cNvPr id="15372" name="Picture 2"/>
          <p:cNvPicPr>
            <a:picLocks noChangeAspect="1" noChangeArrowheads="1"/>
          </p:cNvPicPr>
          <p:nvPr/>
        </p:nvPicPr>
        <p:blipFill>
          <a:blip r:embed="rId6"/>
          <a:srcRect l="69531" t="51222" r="20703" b="25346"/>
          <a:stretch>
            <a:fillRect/>
          </a:stretch>
        </p:blipFill>
        <p:spPr bwMode="auto">
          <a:xfrm>
            <a:off x="354013" y="1601788"/>
            <a:ext cx="214312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0" y="177800"/>
            <a:ext cx="52879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</a:rPr>
              <a:t>Late markers (osteocyte)</a:t>
            </a: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2435225" y="2332038"/>
            <a:ext cx="760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DMP1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/>
          <a:srcRect l="76042" t="50000" r="13281" b="25694"/>
          <a:stretch>
            <a:fillRect/>
          </a:stretch>
        </p:blipFill>
        <p:spPr bwMode="auto">
          <a:xfrm>
            <a:off x="1806575" y="3046413"/>
            <a:ext cx="23431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5349875" y="2417763"/>
            <a:ext cx="658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SOST</a:t>
            </a:r>
          </a:p>
        </p:txBody>
      </p:sp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3"/>
          <a:srcRect l="67578" t="51736" r="21875" b="24654"/>
          <a:stretch>
            <a:fillRect/>
          </a:stretch>
        </p:blipFill>
        <p:spPr bwMode="auto">
          <a:xfrm>
            <a:off x="4835525" y="2989263"/>
            <a:ext cx="23145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246063" y="1216025"/>
            <a:ext cx="1365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COL1A1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 l="67056" t="50694" r="22136" b="26042"/>
          <a:stretch>
            <a:fillRect/>
          </a:stretch>
        </p:blipFill>
        <p:spPr bwMode="auto">
          <a:xfrm>
            <a:off x="0" y="1863725"/>
            <a:ext cx="21304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3"/>
          <a:srcRect l="67188" t="50346" r="22266" b="25694"/>
          <a:stretch>
            <a:fillRect/>
          </a:stretch>
        </p:blipFill>
        <p:spPr bwMode="auto">
          <a:xfrm>
            <a:off x="0" y="4692650"/>
            <a:ext cx="207962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Box 11"/>
          <p:cNvSpPr txBox="1">
            <a:spLocks noChangeArrowheads="1"/>
          </p:cNvSpPr>
          <p:nvPr/>
        </p:nvSpPr>
        <p:spPr bwMode="auto">
          <a:xfrm>
            <a:off x="258763" y="4197350"/>
            <a:ext cx="1516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COL11A1</a:t>
            </a:r>
          </a:p>
        </p:txBody>
      </p:sp>
      <p:sp>
        <p:nvSpPr>
          <p:cNvPr id="17414" name="TextBox 13"/>
          <p:cNvSpPr txBox="1">
            <a:spLocks noChangeArrowheads="1"/>
          </p:cNvSpPr>
          <p:nvPr/>
        </p:nvSpPr>
        <p:spPr bwMode="auto">
          <a:xfrm>
            <a:off x="0" y="115888"/>
            <a:ext cx="54943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Extracellular matrix genes</a:t>
            </a:r>
            <a:endParaRPr lang="en-GB" sz="3600" i="1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17415" name="TextBox 3"/>
          <p:cNvSpPr txBox="1">
            <a:spLocks noChangeArrowheads="1"/>
          </p:cNvSpPr>
          <p:nvPr/>
        </p:nvSpPr>
        <p:spPr bwMode="auto">
          <a:xfrm>
            <a:off x="3887788" y="1104900"/>
            <a:ext cx="1073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ITGB1</a:t>
            </a:r>
          </a:p>
        </p:txBody>
      </p:sp>
      <p:sp>
        <p:nvSpPr>
          <p:cNvPr id="17416" name="TextBox 4"/>
          <p:cNvSpPr txBox="1">
            <a:spLocks noChangeArrowheads="1"/>
          </p:cNvSpPr>
          <p:nvPr/>
        </p:nvSpPr>
        <p:spPr bwMode="auto">
          <a:xfrm>
            <a:off x="6294438" y="993775"/>
            <a:ext cx="2392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PDLIM7 (LMP1)</a:t>
            </a:r>
          </a:p>
        </p:txBody>
      </p:sp>
      <p:pic>
        <p:nvPicPr>
          <p:cNvPr id="17417" name="Picture 4"/>
          <p:cNvPicPr>
            <a:picLocks noChangeAspect="1" noChangeArrowheads="1"/>
          </p:cNvPicPr>
          <p:nvPr/>
        </p:nvPicPr>
        <p:blipFill>
          <a:blip r:embed="rId4"/>
          <a:srcRect l="67448" t="51042" r="22134" b="25694"/>
          <a:stretch>
            <a:fillRect/>
          </a:stretch>
        </p:blipFill>
        <p:spPr bwMode="auto">
          <a:xfrm>
            <a:off x="3424238" y="1760538"/>
            <a:ext cx="2286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5"/>
          <p:cNvPicPr>
            <a:picLocks noChangeAspect="1" noChangeArrowheads="1"/>
          </p:cNvPicPr>
          <p:nvPr/>
        </p:nvPicPr>
        <p:blipFill>
          <a:blip r:embed="rId5"/>
          <a:srcRect l="67578" t="51389" r="22005" b="25000"/>
          <a:stretch>
            <a:fillRect/>
          </a:stretch>
        </p:blipFill>
        <p:spPr bwMode="auto">
          <a:xfrm>
            <a:off x="6478588" y="1703388"/>
            <a:ext cx="2286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TextBox 3"/>
          <p:cNvSpPr txBox="1">
            <a:spLocks noChangeArrowheads="1"/>
          </p:cNvSpPr>
          <p:nvPr/>
        </p:nvSpPr>
        <p:spPr bwMode="auto">
          <a:xfrm>
            <a:off x="3984625" y="4038600"/>
            <a:ext cx="766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FN1</a:t>
            </a:r>
          </a:p>
        </p:txBody>
      </p:sp>
      <p:pic>
        <p:nvPicPr>
          <p:cNvPr id="17420" name="Picture 4"/>
          <p:cNvPicPr>
            <a:picLocks noChangeAspect="1" noChangeArrowheads="1"/>
          </p:cNvPicPr>
          <p:nvPr/>
        </p:nvPicPr>
        <p:blipFill>
          <a:blip r:embed="rId6"/>
          <a:srcRect l="68359" t="50694" r="22134" b="26042"/>
          <a:stretch>
            <a:fillRect/>
          </a:stretch>
        </p:blipFill>
        <p:spPr bwMode="auto">
          <a:xfrm>
            <a:off x="3430588" y="4635500"/>
            <a:ext cx="20859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415925" y="1082675"/>
            <a:ext cx="1366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COL1A2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 l="76823" t="51042" r="12891" b="25346"/>
          <a:stretch>
            <a:fillRect/>
          </a:stretch>
        </p:blipFill>
        <p:spPr bwMode="auto">
          <a:xfrm>
            <a:off x="107950" y="1758950"/>
            <a:ext cx="2028825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5053013" y="1828800"/>
            <a:ext cx="1770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i="1"/>
              <a:t>COL3A1</a:t>
            </a:r>
            <a:r>
              <a:rPr lang="en-GB"/>
              <a:t>: very low expression</a:t>
            </a:r>
          </a:p>
        </p:txBody>
      </p:sp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3"/>
          <a:srcRect l="67578" t="50694" r="22005" b="26042"/>
          <a:stretch>
            <a:fillRect/>
          </a:stretch>
        </p:blipFill>
        <p:spPr bwMode="auto">
          <a:xfrm>
            <a:off x="2422525" y="1758950"/>
            <a:ext cx="205422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9"/>
          <p:cNvSpPr txBox="1">
            <a:spLocks noChangeArrowheads="1"/>
          </p:cNvSpPr>
          <p:nvPr/>
        </p:nvSpPr>
        <p:spPr bwMode="auto">
          <a:xfrm>
            <a:off x="2889250" y="1082675"/>
            <a:ext cx="1538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COL10A1</a:t>
            </a:r>
          </a:p>
        </p:txBody>
      </p:sp>
      <p:pic>
        <p:nvPicPr>
          <p:cNvPr id="18439" name="Picture 6"/>
          <p:cNvPicPr>
            <a:picLocks noChangeAspect="1" noChangeArrowheads="1"/>
          </p:cNvPicPr>
          <p:nvPr/>
        </p:nvPicPr>
        <p:blipFill>
          <a:blip r:embed="rId4"/>
          <a:srcRect l="67708" t="51042" r="22266" b="25694"/>
          <a:stretch>
            <a:fillRect/>
          </a:stretch>
        </p:blipFill>
        <p:spPr bwMode="auto">
          <a:xfrm>
            <a:off x="0" y="4530725"/>
            <a:ext cx="21018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13"/>
          <p:cNvSpPr txBox="1">
            <a:spLocks noChangeArrowheads="1"/>
          </p:cNvSpPr>
          <p:nvPr/>
        </p:nvSpPr>
        <p:spPr bwMode="auto">
          <a:xfrm>
            <a:off x="387350" y="4016375"/>
            <a:ext cx="1514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COL11A2</a:t>
            </a:r>
          </a:p>
        </p:txBody>
      </p:sp>
      <p:sp>
        <p:nvSpPr>
          <p:cNvPr id="18441" name="TextBox 13"/>
          <p:cNvSpPr txBox="1">
            <a:spLocks noChangeArrowheads="1"/>
          </p:cNvSpPr>
          <p:nvPr/>
        </p:nvSpPr>
        <p:spPr bwMode="auto">
          <a:xfrm>
            <a:off x="0" y="115888"/>
            <a:ext cx="54943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Extracellular matrix genes</a:t>
            </a:r>
            <a:endParaRPr lang="en-GB" sz="3600" i="1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18442" name="Picture 18"/>
          <p:cNvPicPr>
            <a:picLocks noChangeAspect="1" noChangeArrowheads="1"/>
          </p:cNvPicPr>
          <p:nvPr/>
        </p:nvPicPr>
        <p:blipFill>
          <a:blip r:embed="rId5"/>
          <a:srcRect l="48247" t="39561" r="28659" b="22977"/>
          <a:stretch>
            <a:fillRect/>
          </a:stretch>
        </p:blipFill>
        <p:spPr bwMode="auto">
          <a:xfrm>
            <a:off x="4972050" y="1784350"/>
            <a:ext cx="1851025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3" name="TextBox 9"/>
          <p:cNvSpPr txBox="1">
            <a:spLocks noChangeArrowheads="1"/>
          </p:cNvSpPr>
          <p:nvPr/>
        </p:nvSpPr>
        <p:spPr bwMode="auto">
          <a:xfrm>
            <a:off x="5084763" y="1123950"/>
            <a:ext cx="1536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COL22A1</a:t>
            </a:r>
          </a:p>
        </p:txBody>
      </p:sp>
      <p:pic>
        <p:nvPicPr>
          <p:cNvPr id="18444" name="Picture 19"/>
          <p:cNvPicPr>
            <a:picLocks noChangeAspect="1" noChangeArrowheads="1"/>
          </p:cNvPicPr>
          <p:nvPr/>
        </p:nvPicPr>
        <p:blipFill>
          <a:blip r:embed="rId6"/>
          <a:srcRect l="48857" t="39171" r="29192" b="22585"/>
          <a:stretch>
            <a:fillRect/>
          </a:stretch>
        </p:blipFill>
        <p:spPr bwMode="auto">
          <a:xfrm>
            <a:off x="2630488" y="4511675"/>
            <a:ext cx="1851025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TextBox 13"/>
          <p:cNvSpPr txBox="1">
            <a:spLocks noChangeArrowheads="1"/>
          </p:cNvSpPr>
          <p:nvPr/>
        </p:nvSpPr>
        <p:spPr bwMode="auto">
          <a:xfrm>
            <a:off x="2681288" y="3990975"/>
            <a:ext cx="1536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 dirty="0"/>
              <a:t>COL24A1</a:t>
            </a:r>
          </a:p>
        </p:txBody>
      </p:sp>
      <p:sp>
        <p:nvSpPr>
          <p:cNvPr id="18448" name="TextBox 2"/>
          <p:cNvSpPr txBox="1">
            <a:spLocks noChangeArrowheads="1"/>
          </p:cNvSpPr>
          <p:nvPr/>
        </p:nvSpPr>
        <p:spPr bwMode="auto">
          <a:xfrm>
            <a:off x="7629525" y="1073150"/>
            <a:ext cx="85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BGN</a:t>
            </a:r>
          </a:p>
        </p:txBody>
      </p:sp>
      <p:pic>
        <p:nvPicPr>
          <p:cNvPr id="18449" name="Picture 3"/>
          <p:cNvPicPr>
            <a:picLocks noChangeAspect="1" noChangeArrowheads="1"/>
          </p:cNvPicPr>
          <p:nvPr/>
        </p:nvPicPr>
        <p:blipFill>
          <a:blip r:embed="rId7"/>
          <a:srcRect l="76431" t="50694" r="13152" b="25694"/>
          <a:stretch>
            <a:fillRect/>
          </a:stretch>
        </p:blipFill>
        <p:spPr bwMode="auto">
          <a:xfrm>
            <a:off x="6858000" y="1641475"/>
            <a:ext cx="2286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0" name="TextBox 4"/>
          <p:cNvSpPr txBox="1">
            <a:spLocks noChangeArrowheads="1"/>
          </p:cNvSpPr>
          <p:nvPr/>
        </p:nvSpPr>
        <p:spPr bwMode="auto">
          <a:xfrm>
            <a:off x="6831013" y="3810000"/>
            <a:ext cx="23129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i="1"/>
              <a:t>SPARC </a:t>
            </a:r>
            <a:r>
              <a:rPr lang="en-GB"/>
              <a:t>(osteonectin)</a:t>
            </a:r>
          </a:p>
        </p:txBody>
      </p:sp>
      <p:pic>
        <p:nvPicPr>
          <p:cNvPr id="18451" name="Picture 5"/>
          <p:cNvPicPr>
            <a:picLocks noChangeAspect="1" noChangeArrowheads="1"/>
          </p:cNvPicPr>
          <p:nvPr/>
        </p:nvPicPr>
        <p:blipFill>
          <a:blip r:embed="rId8"/>
          <a:srcRect l="68098" t="50694" r="22266" b="25694"/>
          <a:stretch>
            <a:fillRect/>
          </a:stretch>
        </p:blipFill>
        <p:spPr bwMode="auto">
          <a:xfrm>
            <a:off x="7081530" y="4638906"/>
            <a:ext cx="2062470" cy="1895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9"/>
          <a:srcRect l="68230" t="50694" r="22136" b="26042"/>
          <a:stretch>
            <a:fillRect/>
          </a:stretch>
        </p:blipFill>
        <p:spPr bwMode="auto">
          <a:xfrm>
            <a:off x="4776324" y="4622897"/>
            <a:ext cx="2025920" cy="1834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5063932" y="4031863"/>
            <a:ext cx="8531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 dirty="0" smtClean="0"/>
              <a:t>DCN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116013" y="2276475"/>
            <a:ext cx="938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ALPL</a:t>
            </a: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3851275" y="2276475"/>
            <a:ext cx="1195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ENPP1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 l="79036" t="50694" r="11459" b="26042"/>
          <a:stretch>
            <a:fillRect/>
          </a:stretch>
        </p:blipFill>
        <p:spPr bwMode="auto">
          <a:xfrm>
            <a:off x="395288" y="2924175"/>
            <a:ext cx="20859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6516688" y="2276475"/>
            <a:ext cx="18938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i="1"/>
              <a:t>PHOSPHO1</a:t>
            </a:r>
          </a:p>
        </p:txBody>
      </p:sp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3"/>
          <a:srcRect l="69792" t="51042" r="20573" b="26041"/>
          <a:stretch>
            <a:fillRect/>
          </a:stretch>
        </p:blipFill>
        <p:spPr bwMode="auto">
          <a:xfrm>
            <a:off x="6372225" y="2924175"/>
            <a:ext cx="21145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"/>
          <p:cNvPicPr>
            <a:picLocks noChangeAspect="1" noChangeArrowheads="1"/>
          </p:cNvPicPr>
          <p:nvPr/>
        </p:nvPicPr>
        <p:blipFill>
          <a:blip r:embed="rId4"/>
          <a:srcRect l="77293" t="50874" r="13411" b="25694"/>
          <a:stretch>
            <a:fillRect/>
          </a:stretch>
        </p:blipFill>
        <p:spPr bwMode="auto">
          <a:xfrm>
            <a:off x="3419475" y="2924175"/>
            <a:ext cx="203993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Box 12"/>
          <p:cNvSpPr txBox="1">
            <a:spLocks noChangeArrowheads="1"/>
          </p:cNvSpPr>
          <p:nvPr/>
        </p:nvSpPr>
        <p:spPr bwMode="auto">
          <a:xfrm>
            <a:off x="0" y="111125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Phosphatase expression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49741" t="32639" r="13329" b="39844"/>
          <a:stretch>
            <a:fillRect/>
          </a:stretch>
        </p:blipFill>
        <p:spPr bwMode="auto">
          <a:xfrm>
            <a:off x="468313" y="908050"/>
            <a:ext cx="81041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6"/>
          <p:cNvSpPr txBox="1">
            <a:spLocks noChangeArrowheads="1"/>
          </p:cNvSpPr>
          <p:nvPr/>
        </p:nvSpPr>
        <p:spPr bwMode="auto">
          <a:xfrm>
            <a:off x="3568700" y="3367088"/>
            <a:ext cx="15843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Days after induction</a:t>
            </a:r>
          </a:p>
        </p:txBody>
      </p:sp>
      <p:grpSp>
        <p:nvGrpSpPr>
          <p:cNvPr id="21508" name="Group 21"/>
          <p:cNvGrpSpPr>
            <a:grpSpLocks/>
          </p:cNvGrpSpPr>
          <p:nvPr/>
        </p:nvGrpSpPr>
        <p:grpSpPr bwMode="auto">
          <a:xfrm>
            <a:off x="5214938" y="3273425"/>
            <a:ext cx="419100" cy="3135313"/>
            <a:chOff x="5393906" y="3273471"/>
            <a:chExt cx="419100" cy="3134863"/>
          </a:xfrm>
        </p:grpSpPr>
        <p:sp>
          <p:nvSpPr>
            <p:cNvPr id="21520" name="TextBox 15"/>
            <p:cNvSpPr txBox="1">
              <a:spLocks noChangeArrowheads="1"/>
            </p:cNvSpPr>
            <p:nvPr/>
          </p:nvSpPr>
          <p:spPr bwMode="auto">
            <a:xfrm>
              <a:off x="5511381" y="3273471"/>
              <a:ext cx="30162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0</a:t>
              </a:r>
            </a:p>
          </p:txBody>
        </p:sp>
        <p:sp>
          <p:nvSpPr>
            <p:cNvPr id="21521" name="TextBox 17"/>
            <p:cNvSpPr txBox="1">
              <a:spLocks noChangeArrowheads="1"/>
            </p:cNvSpPr>
            <p:nvPr/>
          </p:nvSpPr>
          <p:spPr bwMode="auto">
            <a:xfrm>
              <a:off x="5511381" y="3735094"/>
              <a:ext cx="301625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1</a:t>
              </a:r>
            </a:p>
          </p:txBody>
        </p:sp>
        <p:sp>
          <p:nvSpPr>
            <p:cNvPr id="21522" name="TextBox 18"/>
            <p:cNvSpPr txBox="1">
              <a:spLocks noChangeArrowheads="1"/>
            </p:cNvSpPr>
            <p:nvPr/>
          </p:nvSpPr>
          <p:spPr bwMode="auto">
            <a:xfrm>
              <a:off x="5511381" y="4195130"/>
              <a:ext cx="30162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4</a:t>
              </a:r>
            </a:p>
          </p:txBody>
        </p:sp>
        <p:sp>
          <p:nvSpPr>
            <p:cNvPr id="21523" name="TextBox 19"/>
            <p:cNvSpPr txBox="1">
              <a:spLocks noChangeArrowheads="1"/>
            </p:cNvSpPr>
            <p:nvPr/>
          </p:nvSpPr>
          <p:spPr bwMode="auto">
            <a:xfrm>
              <a:off x="5511381" y="4656753"/>
              <a:ext cx="3016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7</a:t>
              </a:r>
            </a:p>
          </p:txBody>
        </p:sp>
        <p:sp>
          <p:nvSpPr>
            <p:cNvPr id="21524" name="TextBox 20"/>
            <p:cNvSpPr txBox="1">
              <a:spLocks noChangeArrowheads="1"/>
            </p:cNvSpPr>
            <p:nvPr/>
          </p:nvSpPr>
          <p:spPr bwMode="auto">
            <a:xfrm>
              <a:off x="5393906" y="5118377"/>
              <a:ext cx="4191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14</a:t>
              </a:r>
            </a:p>
          </p:txBody>
        </p:sp>
        <p:sp>
          <p:nvSpPr>
            <p:cNvPr id="21525" name="TextBox 21"/>
            <p:cNvSpPr txBox="1">
              <a:spLocks noChangeArrowheads="1"/>
            </p:cNvSpPr>
            <p:nvPr/>
          </p:nvSpPr>
          <p:spPr bwMode="auto">
            <a:xfrm>
              <a:off x="5393906" y="5578413"/>
              <a:ext cx="4191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21</a:t>
              </a:r>
            </a:p>
          </p:txBody>
        </p:sp>
        <p:sp>
          <p:nvSpPr>
            <p:cNvPr id="21526" name="TextBox 22"/>
            <p:cNvSpPr txBox="1">
              <a:spLocks noChangeArrowheads="1"/>
            </p:cNvSpPr>
            <p:nvPr/>
          </p:nvSpPr>
          <p:spPr bwMode="auto">
            <a:xfrm>
              <a:off x="5393906" y="6040034"/>
              <a:ext cx="4191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28</a:t>
              </a:r>
            </a:p>
          </p:txBody>
        </p:sp>
      </p:grpSp>
      <p:sp>
        <p:nvSpPr>
          <p:cNvPr id="21509" name="TextBox 13"/>
          <p:cNvSpPr txBox="1">
            <a:spLocks noChangeArrowheads="1"/>
          </p:cNvSpPr>
          <p:nvPr/>
        </p:nvSpPr>
        <p:spPr bwMode="auto">
          <a:xfrm>
            <a:off x="0" y="188913"/>
            <a:ext cx="28146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PHOSPHO1</a:t>
            </a:r>
          </a:p>
        </p:txBody>
      </p:sp>
      <p:grpSp>
        <p:nvGrpSpPr>
          <p:cNvPr id="21510" name="Group 20"/>
          <p:cNvGrpSpPr>
            <a:grpSpLocks/>
          </p:cNvGrpSpPr>
          <p:nvPr/>
        </p:nvGrpSpPr>
        <p:grpSpPr bwMode="auto">
          <a:xfrm>
            <a:off x="5683250" y="3403600"/>
            <a:ext cx="2571750" cy="3036888"/>
            <a:chOff x="5683743" y="2934489"/>
            <a:chExt cx="2571750" cy="2904335"/>
          </a:xfrm>
        </p:grpSpPr>
        <p:pic>
          <p:nvPicPr>
            <p:cNvPr id="21513" name="Picture 5"/>
            <p:cNvPicPr>
              <a:picLocks noChangeAspect="1" noChangeArrowheads="1"/>
            </p:cNvPicPr>
            <p:nvPr/>
          </p:nvPicPr>
          <p:blipFill>
            <a:blip r:embed="rId3"/>
            <a:srcRect l="63062" t="47092" r="25323" b="47079"/>
            <a:stretch>
              <a:fillRect/>
            </a:stretch>
          </p:blipFill>
          <p:spPr bwMode="auto">
            <a:xfrm>
              <a:off x="5683743" y="2934489"/>
              <a:ext cx="2549236" cy="426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4" name="Picture 4"/>
            <p:cNvPicPr>
              <a:picLocks noChangeAspect="1" noChangeArrowheads="1"/>
            </p:cNvPicPr>
            <p:nvPr/>
          </p:nvPicPr>
          <p:blipFill>
            <a:blip r:embed="rId4"/>
            <a:srcRect l="63120" t="31004" r="25162" b="61885"/>
            <a:stretch>
              <a:fillRect/>
            </a:stretch>
          </p:blipFill>
          <p:spPr bwMode="auto">
            <a:xfrm>
              <a:off x="5683743" y="3285663"/>
              <a:ext cx="2571750" cy="519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5" name="Picture 4"/>
            <p:cNvPicPr>
              <a:picLocks noChangeAspect="1" noChangeArrowheads="1"/>
            </p:cNvPicPr>
            <p:nvPr/>
          </p:nvPicPr>
          <p:blipFill>
            <a:blip r:embed="rId4"/>
            <a:srcRect l="63120" t="42674" r="25162" b="49850"/>
            <a:stretch>
              <a:fillRect/>
            </a:stretch>
          </p:blipFill>
          <p:spPr bwMode="auto">
            <a:xfrm>
              <a:off x="5683743" y="3703741"/>
              <a:ext cx="2571750" cy="546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6" name="Picture 4"/>
            <p:cNvPicPr>
              <a:picLocks noChangeAspect="1" noChangeArrowheads="1"/>
            </p:cNvPicPr>
            <p:nvPr/>
          </p:nvPicPr>
          <p:blipFill>
            <a:blip r:embed="rId4"/>
            <a:srcRect l="63120" t="78229" r="25162" b="14661"/>
            <a:stretch>
              <a:fillRect/>
            </a:stretch>
          </p:blipFill>
          <p:spPr bwMode="auto">
            <a:xfrm>
              <a:off x="5683743" y="5318901"/>
              <a:ext cx="2571750" cy="519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7" name="Picture 4"/>
            <p:cNvPicPr>
              <a:picLocks noChangeAspect="1" noChangeArrowheads="1"/>
            </p:cNvPicPr>
            <p:nvPr/>
          </p:nvPicPr>
          <p:blipFill>
            <a:blip r:embed="rId4"/>
            <a:srcRect l="63120" t="55072" r="25162" b="37999"/>
            <a:stretch>
              <a:fillRect/>
            </a:stretch>
          </p:blipFill>
          <p:spPr bwMode="auto">
            <a:xfrm>
              <a:off x="5683743" y="4140867"/>
              <a:ext cx="2571750" cy="506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8" name="Picture 4"/>
            <p:cNvPicPr>
              <a:picLocks noChangeAspect="1" noChangeArrowheads="1"/>
            </p:cNvPicPr>
            <p:nvPr/>
          </p:nvPicPr>
          <p:blipFill>
            <a:blip r:embed="rId4"/>
            <a:srcRect l="63120" t="55437" r="25162" b="38181"/>
            <a:stretch>
              <a:fillRect/>
            </a:stretch>
          </p:blipFill>
          <p:spPr bwMode="auto">
            <a:xfrm>
              <a:off x="5683743" y="4549420"/>
              <a:ext cx="2571750" cy="466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9" name="Picture 4"/>
            <p:cNvPicPr>
              <a:picLocks noChangeAspect="1" noChangeArrowheads="1"/>
            </p:cNvPicPr>
            <p:nvPr/>
          </p:nvPicPr>
          <p:blipFill>
            <a:blip r:embed="rId4"/>
            <a:srcRect l="63120" t="67107" r="25162" b="26331"/>
            <a:stretch>
              <a:fillRect/>
            </a:stretch>
          </p:blipFill>
          <p:spPr bwMode="auto">
            <a:xfrm>
              <a:off x="5683743" y="4929396"/>
              <a:ext cx="2571750" cy="479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1511" name="Straight Arrow Connector 23"/>
          <p:cNvCxnSpPr>
            <a:cxnSpLocks noChangeShapeType="1"/>
          </p:cNvCxnSpPr>
          <p:nvPr/>
        </p:nvCxnSpPr>
        <p:spPr bwMode="auto">
          <a:xfrm>
            <a:off x="7448550" y="2363788"/>
            <a:ext cx="223838" cy="10715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512" name="Straight Arrow Connector 26"/>
          <p:cNvCxnSpPr>
            <a:cxnSpLocks noChangeShapeType="1"/>
          </p:cNvCxnSpPr>
          <p:nvPr/>
        </p:nvCxnSpPr>
        <p:spPr bwMode="auto">
          <a:xfrm flipH="1">
            <a:off x="6132513" y="2319338"/>
            <a:ext cx="1071562" cy="10699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56380" t="57292" r="16927" b="30208"/>
          <a:stretch>
            <a:fillRect/>
          </a:stretch>
        </p:blipFill>
        <p:spPr bwMode="auto">
          <a:xfrm>
            <a:off x="1198563" y="1978025"/>
            <a:ext cx="64008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/>
          <p:cNvPicPr>
            <a:picLocks noChangeAspect="1" noChangeArrowheads="1"/>
          </p:cNvPicPr>
          <p:nvPr/>
        </p:nvPicPr>
        <p:blipFill>
          <a:blip r:embed="rId3"/>
          <a:srcRect l="22395" t="16667" r="67448" b="59375"/>
          <a:stretch>
            <a:fillRect/>
          </a:stretch>
        </p:blipFill>
        <p:spPr bwMode="auto">
          <a:xfrm flipH="1" flipV="1">
            <a:off x="6699250" y="3987800"/>
            <a:ext cx="1739900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8"/>
          <p:cNvPicPr>
            <a:picLocks noChangeAspect="1" noChangeArrowheads="1"/>
          </p:cNvPicPr>
          <p:nvPr/>
        </p:nvPicPr>
        <p:blipFill>
          <a:blip r:embed="rId4"/>
          <a:srcRect l="22395" t="22221" r="67448" b="54861"/>
          <a:stretch>
            <a:fillRect/>
          </a:stretch>
        </p:blipFill>
        <p:spPr bwMode="auto">
          <a:xfrm flipH="1" flipV="1">
            <a:off x="4541838" y="4044950"/>
            <a:ext cx="1741487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9"/>
          <p:cNvPicPr>
            <a:picLocks noChangeAspect="1" noChangeArrowheads="1"/>
          </p:cNvPicPr>
          <p:nvPr/>
        </p:nvPicPr>
        <p:blipFill>
          <a:blip r:embed="rId5"/>
          <a:srcRect l="22395" t="21875" r="67188" b="55208"/>
          <a:stretch>
            <a:fillRect/>
          </a:stretch>
        </p:blipFill>
        <p:spPr bwMode="auto">
          <a:xfrm flipH="1" flipV="1">
            <a:off x="2430463" y="4060825"/>
            <a:ext cx="1785937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0"/>
          <p:cNvPicPr>
            <a:picLocks noChangeAspect="1" noChangeArrowheads="1"/>
          </p:cNvPicPr>
          <p:nvPr/>
        </p:nvPicPr>
        <p:blipFill>
          <a:blip r:embed="rId6"/>
          <a:srcRect l="22395" t="22221" r="67319" b="54514"/>
          <a:stretch>
            <a:fillRect/>
          </a:stretch>
        </p:blipFill>
        <p:spPr bwMode="auto">
          <a:xfrm flipH="1" flipV="1">
            <a:off x="173038" y="4054475"/>
            <a:ext cx="18351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5970588" y="2835275"/>
            <a:ext cx="971550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113338" y="2635250"/>
            <a:ext cx="28575" cy="1114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570288" y="2778125"/>
            <a:ext cx="914400" cy="857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941513" y="2749550"/>
            <a:ext cx="542925" cy="971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9" name="TextBox 13"/>
          <p:cNvSpPr txBox="1">
            <a:spLocks noChangeArrowheads="1"/>
          </p:cNvSpPr>
          <p:nvPr/>
        </p:nvSpPr>
        <p:spPr bwMode="auto">
          <a:xfrm>
            <a:off x="0" y="188913"/>
            <a:ext cx="28146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PHOSPHO1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2088"/>
            <a:ext cx="8229600" cy="1143000"/>
          </a:xfrm>
        </p:spPr>
        <p:txBody>
          <a:bodyPr anchor="t"/>
          <a:lstStyle/>
          <a:p>
            <a:pPr eaLnBrk="1" hangingPunct="1"/>
            <a:r>
              <a:rPr lang="en-GB" smtClean="0"/>
              <a:t>Formation of bone</a:t>
            </a: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0" y="981075"/>
            <a:ext cx="9144000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Osteoblasts lay down collagen matrix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Two stage deposition of hydroxyapatite mineral on this matrix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Initial crystals of hydroxyapatite act as nucleation sites for further mineralisation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Calcium and inorganic phosphate (Pi) required</a:t>
            </a:r>
          </a:p>
          <a:p>
            <a:pPr marL="1600200" lvl="3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Pyrophosphate (PPi) inhibits mineralisation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Phosphatase activity essential for mineralisation</a:t>
            </a:r>
          </a:p>
          <a:p>
            <a:pPr marL="1600200" lvl="3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Alkaline phosphatase (</a:t>
            </a:r>
            <a:r>
              <a:rPr lang="en-GB" i="1"/>
              <a:t>ALPL</a:t>
            </a:r>
            <a:r>
              <a:rPr lang="en-GB"/>
              <a:t>),</a:t>
            </a:r>
            <a:r>
              <a:rPr lang="en-GB" i="1"/>
              <a:t>PHOSPHO1</a:t>
            </a:r>
            <a:r>
              <a:rPr lang="en-GB"/>
              <a:t>, </a:t>
            </a:r>
            <a:r>
              <a:rPr lang="en-GB" i="1"/>
              <a:t>ENPP1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Osteoblasts become embedded in the matrix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Osteocytes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Osteoclasts degrade bone</a:t>
            </a:r>
            <a:endParaRPr lang="en-GB" i="1"/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endParaRPr lang="en-GB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79036" t="57292" r="11069" b="18750"/>
          <a:stretch>
            <a:fillRect/>
          </a:stretch>
        </p:blipFill>
        <p:spPr bwMode="auto">
          <a:xfrm>
            <a:off x="1476375" y="4724400"/>
            <a:ext cx="21717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 l="51563" t="36111" r="12852" b="56596"/>
          <a:stretch>
            <a:fillRect/>
          </a:stretch>
        </p:blipFill>
        <p:spPr bwMode="auto">
          <a:xfrm>
            <a:off x="808038" y="3671888"/>
            <a:ext cx="780891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 l="79297" t="51042" r="11069" b="25694"/>
          <a:stretch>
            <a:fillRect/>
          </a:stretch>
        </p:blipFill>
        <p:spPr bwMode="auto">
          <a:xfrm>
            <a:off x="5229225" y="4749800"/>
            <a:ext cx="21145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/>
          <a:srcRect l="51172" t="32082" r="12500" b="36806"/>
          <a:stretch>
            <a:fillRect/>
          </a:stretch>
        </p:blipFill>
        <p:spPr bwMode="auto">
          <a:xfrm>
            <a:off x="657225" y="1011238"/>
            <a:ext cx="7972425" cy="25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Box 13"/>
          <p:cNvSpPr txBox="1">
            <a:spLocks noChangeArrowheads="1"/>
          </p:cNvSpPr>
          <p:nvPr/>
        </p:nvSpPr>
        <p:spPr bwMode="auto">
          <a:xfrm>
            <a:off x="0" y="115888"/>
            <a:ext cx="68405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Transcription factors -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RUNX2</a:t>
            </a:r>
          </a:p>
        </p:txBody>
      </p:sp>
      <p:cxnSp>
        <p:nvCxnSpPr>
          <p:cNvPr id="24583" name="Straight Arrow Connector 7"/>
          <p:cNvCxnSpPr>
            <a:cxnSpLocks noChangeShapeType="1"/>
          </p:cNvCxnSpPr>
          <p:nvPr/>
        </p:nvCxnSpPr>
        <p:spPr bwMode="auto">
          <a:xfrm flipH="1" flipV="1">
            <a:off x="2185988" y="4394200"/>
            <a:ext cx="22225" cy="222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584" name="Straight Arrow Connector 11"/>
          <p:cNvCxnSpPr>
            <a:cxnSpLocks noChangeShapeType="1"/>
          </p:cNvCxnSpPr>
          <p:nvPr/>
        </p:nvCxnSpPr>
        <p:spPr bwMode="auto">
          <a:xfrm flipH="1" flipV="1">
            <a:off x="4862513" y="4438650"/>
            <a:ext cx="1423987" cy="3111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3857625" y="542925"/>
            <a:ext cx="893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TWIST1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 l="51563" t="43056" r="11458" b="44444"/>
          <a:stretch>
            <a:fillRect/>
          </a:stretch>
        </p:blipFill>
        <p:spPr bwMode="auto">
          <a:xfrm>
            <a:off x="485775" y="2800350"/>
            <a:ext cx="81153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 l="51694" t="51389" r="11458" b="30208"/>
          <a:stretch>
            <a:fillRect/>
          </a:stretch>
        </p:blipFill>
        <p:spPr bwMode="auto">
          <a:xfrm>
            <a:off x="542925" y="1143000"/>
            <a:ext cx="80867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4"/>
          <a:srcRect l="69141" t="54861" r="20703" b="21529"/>
          <a:stretch>
            <a:fillRect/>
          </a:stretch>
        </p:blipFill>
        <p:spPr bwMode="auto">
          <a:xfrm>
            <a:off x="6156325" y="4437063"/>
            <a:ext cx="22288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5"/>
          <a:srcRect l="69531" t="50694" r="20573" b="25694"/>
          <a:stretch>
            <a:fillRect/>
          </a:stretch>
        </p:blipFill>
        <p:spPr bwMode="auto">
          <a:xfrm>
            <a:off x="1619250" y="4365625"/>
            <a:ext cx="21717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Box 13"/>
          <p:cNvSpPr txBox="1">
            <a:spLocks noChangeArrowheads="1"/>
          </p:cNvSpPr>
          <p:nvPr/>
        </p:nvSpPr>
        <p:spPr bwMode="auto">
          <a:xfrm>
            <a:off x="0" y="115888"/>
            <a:ext cx="70770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Transcription factors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TWIST1</a:t>
            </a:r>
          </a:p>
        </p:txBody>
      </p:sp>
      <p:cxnSp>
        <p:nvCxnSpPr>
          <p:cNvPr id="25608" name="Straight Arrow Connector 8"/>
          <p:cNvCxnSpPr>
            <a:cxnSpLocks noChangeShapeType="1"/>
          </p:cNvCxnSpPr>
          <p:nvPr/>
        </p:nvCxnSpPr>
        <p:spPr bwMode="auto">
          <a:xfrm flipH="1" flipV="1">
            <a:off x="7380288" y="3860800"/>
            <a:ext cx="71437" cy="5048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09" name="Straight Arrow Connector 10"/>
          <p:cNvCxnSpPr>
            <a:cxnSpLocks noChangeShapeType="1"/>
          </p:cNvCxnSpPr>
          <p:nvPr/>
        </p:nvCxnSpPr>
        <p:spPr bwMode="auto">
          <a:xfrm flipV="1">
            <a:off x="3419475" y="3500438"/>
            <a:ext cx="3313113" cy="7207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782638" y="2457450"/>
            <a:ext cx="749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SNAI1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3092450" y="2457450"/>
            <a:ext cx="7477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SNAI2</a:t>
            </a: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5035550" y="2457450"/>
            <a:ext cx="1096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SP7 (OSX)</a:t>
            </a:r>
          </a:p>
        </p:txBody>
      </p:sp>
      <p:sp>
        <p:nvSpPr>
          <p:cNvPr id="23557" name="TextBox 5"/>
          <p:cNvSpPr txBox="1">
            <a:spLocks noChangeArrowheads="1"/>
          </p:cNvSpPr>
          <p:nvPr/>
        </p:nvSpPr>
        <p:spPr bwMode="auto">
          <a:xfrm>
            <a:off x="7766050" y="2457450"/>
            <a:ext cx="58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VDR</a:t>
            </a: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/>
          <a:srcRect l="79167" t="53125" r="11458" b="23264"/>
          <a:stretch>
            <a:fillRect/>
          </a:stretch>
        </p:blipFill>
        <p:spPr bwMode="auto">
          <a:xfrm>
            <a:off x="103188" y="2924175"/>
            <a:ext cx="2057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3"/>
          <p:cNvPicPr>
            <a:picLocks noChangeAspect="1" noChangeArrowheads="1"/>
          </p:cNvPicPr>
          <p:nvPr/>
        </p:nvPicPr>
        <p:blipFill>
          <a:blip r:embed="rId3"/>
          <a:srcRect l="69922" t="54167" r="20703" b="22569"/>
          <a:stretch>
            <a:fillRect/>
          </a:stretch>
        </p:blipFill>
        <p:spPr bwMode="auto">
          <a:xfrm>
            <a:off x="2300288" y="2852738"/>
            <a:ext cx="20574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4"/>
          <p:cNvPicPr>
            <a:picLocks noChangeAspect="1" noChangeArrowheads="1"/>
          </p:cNvPicPr>
          <p:nvPr/>
        </p:nvPicPr>
        <p:blipFill>
          <a:blip r:embed="rId4"/>
          <a:srcRect l="69270" t="51736" r="20703" b="25346"/>
          <a:stretch>
            <a:fillRect/>
          </a:stretch>
        </p:blipFill>
        <p:spPr bwMode="auto">
          <a:xfrm>
            <a:off x="4532313" y="2924175"/>
            <a:ext cx="220027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5"/>
          <p:cNvPicPr>
            <a:picLocks noChangeAspect="1" noChangeArrowheads="1"/>
          </p:cNvPicPr>
          <p:nvPr/>
        </p:nvPicPr>
        <p:blipFill>
          <a:blip r:embed="rId5"/>
          <a:srcRect l="69270" t="51042" r="20703" b="25346"/>
          <a:stretch>
            <a:fillRect/>
          </a:stretch>
        </p:blipFill>
        <p:spPr bwMode="auto">
          <a:xfrm>
            <a:off x="6835775" y="2924175"/>
            <a:ext cx="22002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TextBox 13"/>
          <p:cNvSpPr txBox="1">
            <a:spLocks noChangeArrowheads="1"/>
          </p:cNvSpPr>
          <p:nvPr/>
        </p:nvSpPr>
        <p:spPr bwMode="auto">
          <a:xfrm>
            <a:off x="0" y="188913"/>
            <a:ext cx="4879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Transcription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7448550" y="2249488"/>
            <a:ext cx="723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TGFBI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561975" y="2249488"/>
            <a:ext cx="784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TGFB1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2619375" y="2249488"/>
            <a:ext cx="784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TGFB2</a:t>
            </a:r>
          </a:p>
        </p:txBody>
      </p:sp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4991100" y="2249488"/>
            <a:ext cx="958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TGFB1I1</a:t>
            </a: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/>
          <a:srcRect l="22134" t="49654" r="67448" b="25694"/>
          <a:stretch>
            <a:fillRect/>
          </a:stretch>
        </p:blipFill>
        <p:spPr bwMode="auto">
          <a:xfrm flipH="1">
            <a:off x="0" y="3073400"/>
            <a:ext cx="22860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"/>
          <p:cNvPicPr>
            <a:picLocks noChangeAspect="1" noChangeArrowheads="1"/>
          </p:cNvPicPr>
          <p:nvPr/>
        </p:nvPicPr>
        <p:blipFill>
          <a:blip r:embed="rId3"/>
          <a:srcRect l="77214" t="51042" r="13020" b="25346"/>
          <a:stretch>
            <a:fillRect/>
          </a:stretch>
        </p:blipFill>
        <p:spPr bwMode="auto">
          <a:xfrm>
            <a:off x="2400300" y="3101975"/>
            <a:ext cx="21431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5"/>
          <p:cNvPicPr>
            <a:picLocks noChangeAspect="1" noChangeArrowheads="1"/>
          </p:cNvPicPr>
          <p:nvPr/>
        </p:nvPicPr>
        <p:blipFill>
          <a:blip r:embed="rId4"/>
          <a:srcRect l="77214" t="50694" r="13281" b="25346"/>
          <a:stretch>
            <a:fillRect/>
          </a:stretch>
        </p:blipFill>
        <p:spPr bwMode="auto">
          <a:xfrm>
            <a:off x="4657725" y="3073400"/>
            <a:ext cx="20859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6"/>
          <p:cNvPicPr>
            <a:picLocks noChangeAspect="1" noChangeArrowheads="1"/>
          </p:cNvPicPr>
          <p:nvPr/>
        </p:nvPicPr>
        <p:blipFill>
          <a:blip r:embed="rId5"/>
          <a:srcRect l="76694" t="54167" r="12891" b="21875"/>
          <a:stretch>
            <a:fillRect/>
          </a:stretch>
        </p:blipFill>
        <p:spPr bwMode="auto">
          <a:xfrm>
            <a:off x="6800850" y="3101975"/>
            <a:ext cx="22860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4" name="TextBox 13"/>
          <p:cNvSpPr txBox="1">
            <a:spLocks noChangeArrowheads="1"/>
          </p:cNvSpPr>
          <p:nvPr/>
        </p:nvSpPr>
        <p:spPr bwMode="auto">
          <a:xfrm>
            <a:off x="0" y="115888"/>
            <a:ext cx="4297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TGF</a:t>
            </a:r>
            <a:r>
              <a:rPr lang="el-GR" sz="3600" i="1">
                <a:solidFill>
                  <a:schemeClr val="bg1"/>
                </a:solidFill>
                <a:latin typeface="Arial Rounded MT Bold" pitchFamily="34" charset="0"/>
              </a:rPr>
              <a:t>β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related genes</a:t>
            </a:r>
            <a:endParaRPr lang="en-GB" sz="3600" i="1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2"/>
          <a:srcRect l="48569" t="34721" r="13542" b="34375"/>
          <a:stretch>
            <a:fillRect/>
          </a:stretch>
        </p:blipFill>
        <p:spPr bwMode="auto">
          <a:xfrm>
            <a:off x="490538" y="958850"/>
            <a:ext cx="83153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 flipV="1">
            <a:off x="7381875" y="3590925"/>
            <a:ext cx="1138238" cy="825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452688" y="3435350"/>
            <a:ext cx="5821362" cy="1003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/>
          <a:srcRect l="22134" t="53125" r="67839" b="23264"/>
          <a:stretch>
            <a:fillRect/>
          </a:stretch>
        </p:blipFill>
        <p:spPr bwMode="auto">
          <a:xfrm flipH="1">
            <a:off x="5976938" y="4598988"/>
            <a:ext cx="22002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4"/>
          <a:srcRect l="22527" t="53125" r="67578" b="23264"/>
          <a:stretch>
            <a:fillRect/>
          </a:stretch>
        </p:blipFill>
        <p:spPr bwMode="auto">
          <a:xfrm flipH="1">
            <a:off x="1290638" y="4541838"/>
            <a:ext cx="21717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0" y="115888"/>
            <a:ext cx="6288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TGF</a:t>
            </a:r>
            <a:r>
              <a:rPr lang="el-GR" sz="3600">
                <a:solidFill>
                  <a:schemeClr val="bg1"/>
                </a:solidFill>
                <a:latin typeface="Arial Rounded MT Bold" pitchFamily="34" charset="0"/>
              </a:rPr>
              <a:t>β</a:t>
            </a:r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 related genes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TGFB3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48828" t="70486" r="14844" b="20834"/>
          <a:stretch>
            <a:fillRect/>
          </a:stretch>
        </p:blipFill>
        <p:spPr bwMode="auto">
          <a:xfrm>
            <a:off x="566738" y="2930525"/>
            <a:ext cx="79724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 l="48698" t="23264" r="14687" b="60069"/>
          <a:stretch>
            <a:fillRect/>
          </a:stretch>
        </p:blipFill>
        <p:spPr bwMode="auto">
          <a:xfrm>
            <a:off x="566738" y="1490663"/>
            <a:ext cx="80359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1763713" y="3584575"/>
            <a:ext cx="720725" cy="1152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987675" y="3513138"/>
            <a:ext cx="2986088" cy="12684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8" name="Picture 2"/>
          <p:cNvPicPr>
            <a:picLocks noChangeAspect="1" noChangeArrowheads="1"/>
          </p:cNvPicPr>
          <p:nvPr/>
        </p:nvPicPr>
        <p:blipFill>
          <a:blip r:embed="rId4"/>
          <a:srcRect l="76823" t="54805" r="13020" b="21529"/>
          <a:stretch>
            <a:fillRect/>
          </a:stretch>
        </p:blipFill>
        <p:spPr bwMode="auto">
          <a:xfrm>
            <a:off x="1401763" y="4846638"/>
            <a:ext cx="2228850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3"/>
          <p:cNvPicPr>
            <a:picLocks noChangeAspect="1" noChangeArrowheads="1"/>
          </p:cNvPicPr>
          <p:nvPr/>
        </p:nvPicPr>
        <p:blipFill>
          <a:blip r:embed="rId5"/>
          <a:srcRect l="76694" t="55057" r="13152" b="21529"/>
          <a:stretch>
            <a:fillRect/>
          </a:stretch>
        </p:blipFill>
        <p:spPr bwMode="auto">
          <a:xfrm>
            <a:off x="4859338" y="4781550"/>
            <a:ext cx="2228850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TextBox 13"/>
          <p:cNvSpPr txBox="1">
            <a:spLocks noChangeArrowheads="1"/>
          </p:cNvSpPr>
          <p:nvPr/>
        </p:nvSpPr>
        <p:spPr bwMode="auto">
          <a:xfrm>
            <a:off x="0" y="115888"/>
            <a:ext cx="7596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Bone morphogenic proteins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– BMP2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49741" t="42014" r="12759" b="34029"/>
          <a:stretch>
            <a:fillRect/>
          </a:stretch>
        </p:blipFill>
        <p:spPr bwMode="auto">
          <a:xfrm>
            <a:off x="512763" y="1482725"/>
            <a:ext cx="82296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 l="49609" t="75618" r="12630" b="17709"/>
          <a:stretch>
            <a:fillRect/>
          </a:stretch>
        </p:blipFill>
        <p:spPr bwMode="auto">
          <a:xfrm>
            <a:off x="512763" y="3590925"/>
            <a:ext cx="82867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Box 9"/>
          <p:cNvSpPr txBox="1">
            <a:spLocks noChangeArrowheads="1"/>
          </p:cNvSpPr>
          <p:nvPr/>
        </p:nvSpPr>
        <p:spPr bwMode="auto">
          <a:xfrm>
            <a:off x="4333875" y="4060825"/>
            <a:ext cx="2009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Renal endothelial cells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7605713" y="4303713"/>
            <a:ext cx="533400" cy="893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1744325" y="1343025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751513" y="4081463"/>
            <a:ext cx="939800" cy="1116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233738" y="4014788"/>
            <a:ext cx="1382712" cy="1182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5" name="Picture 2"/>
          <p:cNvPicPr>
            <a:picLocks noChangeAspect="1" noChangeArrowheads="1"/>
          </p:cNvPicPr>
          <p:nvPr/>
        </p:nvPicPr>
        <p:blipFill>
          <a:blip r:embed="rId4"/>
          <a:srcRect l="67319" t="51042" r="22134" b="25694"/>
          <a:stretch>
            <a:fillRect/>
          </a:stretch>
        </p:blipFill>
        <p:spPr bwMode="auto">
          <a:xfrm>
            <a:off x="7135813" y="5197475"/>
            <a:ext cx="2008187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3"/>
          <p:cNvPicPr>
            <a:picLocks noChangeAspect="1" noChangeArrowheads="1"/>
          </p:cNvPicPr>
          <p:nvPr/>
        </p:nvPicPr>
        <p:blipFill>
          <a:blip r:embed="rId5"/>
          <a:srcRect l="67319" t="51736" r="22266" b="25000"/>
          <a:stretch>
            <a:fillRect/>
          </a:stretch>
        </p:blipFill>
        <p:spPr bwMode="auto">
          <a:xfrm>
            <a:off x="4760913" y="5197475"/>
            <a:ext cx="1982787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4"/>
          <p:cNvPicPr>
            <a:picLocks noChangeAspect="1" noChangeArrowheads="1"/>
          </p:cNvPicPr>
          <p:nvPr/>
        </p:nvPicPr>
        <p:blipFill>
          <a:blip r:embed="rId6"/>
          <a:srcRect l="67839" t="51736" r="22005" b="25000"/>
          <a:stretch>
            <a:fillRect/>
          </a:stretch>
        </p:blipFill>
        <p:spPr bwMode="auto">
          <a:xfrm>
            <a:off x="2266950" y="5197475"/>
            <a:ext cx="1933575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5"/>
          <p:cNvPicPr>
            <a:picLocks noChangeAspect="1" noChangeArrowheads="1"/>
          </p:cNvPicPr>
          <p:nvPr/>
        </p:nvPicPr>
        <p:blipFill>
          <a:blip r:embed="rId7"/>
          <a:srcRect l="67578" t="51042" r="22134" b="25346"/>
          <a:stretch>
            <a:fillRect/>
          </a:stretch>
        </p:blipFill>
        <p:spPr bwMode="auto">
          <a:xfrm>
            <a:off x="0" y="5172075"/>
            <a:ext cx="19589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Straight Arrow Connector 24"/>
          <p:cNvCxnSpPr/>
          <p:nvPr/>
        </p:nvCxnSpPr>
        <p:spPr>
          <a:xfrm flipV="1">
            <a:off x="979488" y="4148138"/>
            <a:ext cx="1027112" cy="1023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0" name="TextBox 13"/>
          <p:cNvSpPr txBox="1">
            <a:spLocks noChangeArrowheads="1"/>
          </p:cNvSpPr>
          <p:nvPr/>
        </p:nvSpPr>
        <p:spPr bwMode="auto">
          <a:xfrm>
            <a:off x="0" y="115888"/>
            <a:ext cx="7596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Bone morphogenic proteins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– BMP4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 flipV="1">
            <a:off x="5597525" y="3971925"/>
            <a:ext cx="79375" cy="3095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/>
          <a:srcRect l="49609" t="25000" r="12761" b="36806"/>
          <a:stretch>
            <a:fillRect/>
          </a:stretch>
        </p:blipFill>
        <p:spPr bwMode="auto">
          <a:xfrm>
            <a:off x="349250" y="892175"/>
            <a:ext cx="8258175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3"/>
          <a:srcRect l="49741" t="50381" r="13411" b="42014"/>
          <a:stretch>
            <a:fillRect/>
          </a:stretch>
        </p:blipFill>
        <p:spPr bwMode="auto">
          <a:xfrm>
            <a:off x="400050" y="3903663"/>
            <a:ext cx="808672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4"/>
          <a:srcRect l="22005" t="54861" r="67578" b="21181"/>
          <a:stretch>
            <a:fillRect/>
          </a:stretch>
        </p:blipFill>
        <p:spPr bwMode="auto">
          <a:xfrm flipH="1">
            <a:off x="5972175" y="4786313"/>
            <a:ext cx="22860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5"/>
          <a:srcRect l="22231" t="55208" r="67839" b="21181"/>
          <a:stretch>
            <a:fillRect/>
          </a:stretch>
        </p:blipFill>
        <p:spPr bwMode="auto">
          <a:xfrm flipH="1">
            <a:off x="3061707" y="4781088"/>
            <a:ext cx="2179366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7"/>
          <p:cNvPicPr>
            <a:picLocks noChangeAspect="1" noChangeArrowheads="1"/>
          </p:cNvPicPr>
          <p:nvPr/>
        </p:nvPicPr>
        <p:blipFill>
          <a:blip r:embed="rId6"/>
          <a:srcRect l="21875" t="55556" r="67839" b="21181"/>
          <a:stretch>
            <a:fillRect/>
          </a:stretch>
        </p:blipFill>
        <p:spPr bwMode="auto">
          <a:xfrm flipH="1">
            <a:off x="0" y="4757738"/>
            <a:ext cx="22574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3771900" y="4157663"/>
            <a:ext cx="3371850" cy="514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885950" y="4214813"/>
            <a:ext cx="2143125" cy="600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128713" y="4157663"/>
            <a:ext cx="185737" cy="600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0" name="TextBox 13"/>
          <p:cNvSpPr txBox="1">
            <a:spLocks noChangeArrowheads="1"/>
          </p:cNvSpPr>
          <p:nvPr/>
        </p:nvSpPr>
        <p:spPr bwMode="auto">
          <a:xfrm>
            <a:off x="0" y="115888"/>
            <a:ext cx="44942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Growth factor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IGF2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/>
          <a:srcRect l="54427" t="25694" r="8464" b="16319"/>
          <a:stretch>
            <a:fillRect/>
          </a:stretch>
        </p:blipFill>
        <p:spPr bwMode="auto">
          <a:xfrm>
            <a:off x="423553" y="1416902"/>
            <a:ext cx="814387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13"/>
          <p:cNvSpPr txBox="1">
            <a:spLocks noChangeArrowheads="1"/>
          </p:cNvSpPr>
          <p:nvPr/>
        </p:nvSpPr>
        <p:spPr bwMode="auto">
          <a:xfrm>
            <a:off x="0" y="115888"/>
            <a:ext cx="6434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Smooth muscle actin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ACTA2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/>
          <p:cNvPicPr>
            <a:picLocks noChangeAspect="1" noChangeArrowheads="1"/>
          </p:cNvPicPr>
          <p:nvPr/>
        </p:nvPicPr>
        <p:blipFill>
          <a:blip r:embed="rId2"/>
          <a:srcRect l="64610" t="17708" r="7944" b="11806"/>
          <a:stretch>
            <a:fillRect/>
          </a:stretch>
        </p:blipFill>
        <p:spPr bwMode="auto">
          <a:xfrm>
            <a:off x="2609850" y="2368550"/>
            <a:ext cx="6022975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3"/>
          <a:srcRect l="54427" t="25694" r="8464" b="54861"/>
          <a:stretch>
            <a:fillRect/>
          </a:stretch>
        </p:blipFill>
        <p:spPr bwMode="auto">
          <a:xfrm>
            <a:off x="422275" y="966788"/>
            <a:ext cx="8143875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Box 13"/>
          <p:cNvSpPr txBox="1">
            <a:spLocks noChangeArrowheads="1"/>
          </p:cNvSpPr>
          <p:nvPr/>
        </p:nvSpPr>
        <p:spPr bwMode="auto">
          <a:xfrm>
            <a:off x="0" y="115888"/>
            <a:ext cx="6434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Smooth muscle actin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ACTA2</a:t>
            </a:r>
          </a:p>
        </p:txBody>
      </p:sp>
      <p:sp>
        <p:nvSpPr>
          <p:cNvPr id="32773" name="TextBox 16"/>
          <p:cNvSpPr txBox="1">
            <a:spLocks noChangeArrowheads="1"/>
          </p:cNvSpPr>
          <p:nvPr/>
        </p:nvSpPr>
        <p:spPr bwMode="auto">
          <a:xfrm>
            <a:off x="0" y="2921000"/>
            <a:ext cx="15843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Days after induction</a:t>
            </a:r>
          </a:p>
        </p:txBody>
      </p:sp>
      <p:grpSp>
        <p:nvGrpSpPr>
          <p:cNvPr id="32774" name="Group 21"/>
          <p:cNvGrpSpPr>
            <a:grpSpLocks/>
          </p:cNvGrpSpPr>
          <p:nvPr/>
        </p:nvGrpSpPr>
        <p:grpSpPr bwMode="auto">
          <a:xfrm>
            <a:off x="1673225" y="2533650"/>
            <a:ext cx="392113" cy="4324350"/>
            <a:chOff x="5393906" y="3273471"/>
            <a:chExt cx="419100" cy="3134863"/>
          </a:xfrm>
        </p:grpSpPr>
        <p:sp>
          <p:nvSpPr>
            <p:cNvPr id="32775" name="TextBox 15"/>
            <p:cNvSpPr txBox="1">
              <a:spLocks noChangeArrowheads="1"/>
            </p:cNvSpPr>
            <p:nvPr/>
          </p:nvSpPr>
          <p:spPr bwMode="auto">
            <a:xfrm>
              <a:off x="5511381" y="3273471"/>
              <a:ext cx="30162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0</a:t>
              </a:r>
            </a:p>
          </p:txBody>
        </p:sp>
        <p:sp>
          <p:nvSpPr>
            <p:cNvPr id="32776" name="TextBox 18"/>
            <p:cNvSpPr txBox="1">
              <a:spLocks noChangeArrowheads="1"/>
            </p:cNvSpPr>
            <p:nvPr/>
          </p:nvSpPr>
          <p:spPr bwMode="auto">
            <a:xfrm>
              <a:off x="5511381" y="3827101"/>
              <a:ext cx="301625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4</a:t>
              </a:r>
            </a:p>
          </p:txBody>
        </p:sp>
        <p:sp>
          <p:nvSpPr>
            <p:cNvPr id="32777" name="TextBox 19"/>
            <p:cNvSpPr txBox="1">
              <a:spLocks noChangeArrowheads="1"/>
            </p:cNvSpPr>
            <p:nvPr/>
          </p:nvSpPr>
          <p:spPr bwMode="auto">
            <a:xfrm>
              <a:off x="5511381" y="4380732"/>
              <a:ext cx="3016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7</a:t>
              </a:r>
            </a:p>
          </p:txBody>
        </p:sp>
        <p:sp>
          <p:nvSpPr>
            <p:cNvPr id="32778" name="TextBox 20"/>
            <p:cNvSpPr txBox="1">
              <a:spLocks noChangeArrowheads="1"/>
            </p:cNvSpPr>
            <p:nvPr/>
          </p:nvSpPr>
          <p:spPr bwMode="auto">
            <a:xfrm>
              <a:off x="5393906" y="4934363"/>
              <a:ext cx="4191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14</a:t>
              </a:r>
            </a:p>
          </p:txBody>
        </p:sp>
        <p:sp>
          <p:nvSpPr>
            <p:cNvPr id="32779" name="TextBox 21"/>
            <p:cNvSpPr txBox="1">
              <a:spLocks noChangeArrowheads="1"/>
            </p:cNvSpPr>
            <p:nvPr/>
          </p:nvSpPr>
          <p:spPr bwMode="auto">
            <a:xfrm>
              <a:off x="5393906" y="5486406"/>
              <a:ext cx="4191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21</a:t>
              </a:r>
            </a:p>
          </p:txBody>
        </p:sp>
        <p:sp>
          <p:nvSpPr>
            <p:cNvPr id="32780" name="TextBox 22"/>
            <p:cNvSpPr txBox="1">
              <a:spLocks noChangeArrowheads="1"/>
            </p:cNvSpPr>
            <p:nvPr/>
          </p:nvSpPr>
          <p:spPr bwMode="auto">
            <a:xfrm>
              <a:off x="5393906" y="6040034"/>
              <a:ext cx="4191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/>
                <a:t>28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hypothes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0988" y="917575"/>
            <a:ext cx="6091237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0" y="5473700"/>
            <a:ext cx="9143999" cy="13849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charset="0"/>
              </a:rPr>
              <a:t>Bone turnover </a:t>
            </a:r>
            <a:r>
              <a:rPr lang="en-US" sz="2800" dirty="0" smtClean="0">
                <a:latin typeface="Calibri" charset="0"/>
              </a:rPr>
              <a:t>- controlled </a:t>
            </a:r>
            <a:r>
              <a:rPr lang="en-US" sz="2800" dirty="0">
                <a:latin typeface="Calibri" charset="0"/>
              </a:rPr>
              <a:t>by the balance between functions of </a:t>
            </a:r>
            <a:r>
              <a:rPr lang="en-US" sz="2800" dirty="0" err="1">
                <a:latin typeface="Calibri" charset="0"/>
              </a:rPr>
              <a:t>osteoclasts</a:t>
            </a:r>
            <a:r>
              <a:rPr lang="en-US" sz="2800" dirty="0">
                <a:latin typeface="Calibri" charset="0"/>
              </a:rPr>
              <a:t>, which break down bone and </a:t>
            </a:r>
            <a:r>
              <a:rPr lang="en-US" sz="2800" dirty="0" err="1">
                <a:latin typeface="Calibri" charset="0"/>
              </a:rPr>
              <a:t>osteoblasts</a:t>
            </a:r>
            <a:r>
              <a:rPr lang="en-US" sz="2800" dirty="0">
                <a:latin typeface="Calibri" charset="0"/>
              </a:rPr>
              <a:t> which replace it.  </a:t>
            </a:r>
            <a:r>
              <a:rPr lang="en-US" sz="2800" dirty="0" smtClean="0">
                <a:latin typeface="Calibri" charset="0"/>
              </a:rPr>
              <a:t>Imbalance – osteoporosis, </a:t>
            </a:r>
            <a:r>
              <a:rPr lang="en-US" sz="2800" dirty="0" err="1" smtClean="0">
                <a:latin typeface="Calibri" charset="0"/>
              </a:rPr>
              <a:t>Pagets</a:t>
            </a:r>
            <a:r>
              <a:rPr lang="en-US" sz="2800" dirty="0" smtClean="0">
                <a:latin typeface="Calibri" charset="0"/>
              </a:rPr>
              <a:t> disease</a:t>
            </a:r>
            <a:endParaRPr lang="en-US" sz="2800" dirty="0">
              <a:latin typeface="Calibri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889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GB" sz="36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Maintenance of bone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/>
          <p:cNvPicPr>
            <a:picLocks noChangeAspect="1" noChangeArrowheads="1"/>
          </p:cNvPicPr>
          <p:nvPr/>
        </p:nvPicPr>
        <p:blipFill>
          <a:blip r:embed="rId3"/>
          <a:srcRect l="54427" t="25694" r="8464" b="55556"/>
          <a:stretch>
            <a:fillRect/>
          </a:stretch>
        </p:blipFill>
        <p:spPr bwMode="auto">
          <a:xfrm>
            <a:off x="628650" y="1711325"/>
            <a:ext cx="81438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3"/>
          <a:srcRect l="54427" t="75346" r="8464" b="16319"/>
          <a:stretch>
            <a:fillRect/>
          </a:stretch>
        </p:blipFill>
        <p:spPr bwMode="auto">
          <a:xfrm>
            <a:off x="600075" y="3454400"/>
            <a:ext cx="81438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 flipV="1">
            <a:off x="2571750" y="4254500"/>
            <a:ext cx="942975" cy="8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372225" y="3854450"/>
            <a:ext cx="1028700" cy="514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8" name="Picture 2"/>
          <p:cNvPicPr>
            <a:picLocks noChangeAspect="1" noChangeArrowheads="1"/>
          </p:cNvPicPr>
          <p:nvPr/>
        </p:nvPicPr>
        <p:blipFill>
          <a:blip r:embed="rId4"/>
          <a:srcRect l="67839" t="50694" r="21094" b="25346"/>
          <a:stretch>
            <a:fillRect/>
          </a:stretch>
        </p:blipFill>
        <p:spPr bwMode="auto">
          <a:xfrm>
            <a:off x="187325" y="4368800"/>
            <a:ext cx="24288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3"/>
          <p:cNvPicPr>
            <a:picLocks noChangeAspect="1" noChangeArrowheads="1"/>
          </p:cNvPicPr>
          <p:nvPr/>
        </p:nvPicPr>
        <p:blipFill>
          <a:blip r:embed="rId5"/>
          <a:srcRect l="70573" t="50694" r="12759" b="25346"/>
          <a:stretch>
            <a:fillRect/>
          </a:stretch>
        </p:blipFill>
        <p:spPr bwMode="auto">
          <a:xfrm>
            <a:off x="4600575" y="4425950"/>
            <a:ext cx="36576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Box 13"/>
          <p:cNvSpPr txBox="1">
            <a:spLocks noChangeArrowheads="1"/>
          </p:cNvSpPr>
          <p:nvPr/>
        </p:nvSpPr>
        <p:spPr bwMode="auto">
          <a:xfrm>
            <a:off x="0" y="115888"/>
            <a:ext cx="64341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Smooth muscle actin – </a:t>
            </a:r>
            <a:r>
              <a:rPr lang="en-GB" sz="3600" i="1">
                <a:solidFill>
                  <a:schemeClr val="bg1"/>
                </a:solidFill>
                <a:latin typeface="Arial Rounded MT Bold" pitchFamily="34" charset="0"/>
              </a:rPr>
              <a:t>ACTA2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01638" y="1042988"/>
            <a:ext cx="8229600" cy="1298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200" dirty="0">
                <a:latin typeface="+mn-lt"/>
                <a:ea typeface="+mn-ea"/>
              </a:rPr>
              <a:t>Issues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>
                <a:latin typeface="+mn-lt"/>
                <a:ea typeface="+mn-ea"/>
              </a:rPr>
              <a:t>Variability between replicates</a:t>
            </a:r>
          </a:p>
          <a:p>
            <a:pPr marL="1200150" lvl="2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dirty="0">
                <a:latin typeface="+mn-lt"/>
                <a:ea typeface="+mn-ea"/>
              </a:rPr>
              <a:t>Biological system – some variability inevitable</a:t>
            </a:r>
          </a:p>
          <a:p>
            <a:pPr marL="1143000" lvl="2" indent="-2286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GB" dirty="0">
              <a:latin typeface="+mn-lt"/>
              <a:ea typeface="+mn-ea"/>
            </a:endParaRPr>
          </a:p>
        </p:txBody>
      </p:sp>
      <p:grpSp>
        <p:nvGrpSpPr>
          <p:cNvPr id="34819" name="Group 100"/>
          <p:cNvGrpSpPr>
            <a:grpSpLocks/>
          </p:cNvGrpSpPr>
          <p:nvPr/>
        </p:nvGrpSpPr>
        <p:grpSpPr bwMode="auto">
          <a:xfrm>
            <a:off x="512763" y="2709863"/>
            <a:ext cx="7561262" cy="4197350"/>
            <a:chOff x="512957" y="2553815"/>
            <a:chExt cx="7560526" cy="4197906"/>
          </a:xfrm>
        </p:grpSpPr>
        <p:pic>
          <p:nvPicPr>
            <p:cNvPr id="34820" name="Picture 117" descr="Saos-2_data_P85-COI_only plot at 2011-10-17 13 39 40 for Class Cluster07 (41 nodes)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5259" y="2630573"/>
              <a:ext cx="7538224" cy="2724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1" name="Picture 120" descr="Saos-2_data_P85-COI_only plot at 2011-10-17 13 39 40 for Class Cluster08 (37 nodes)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259" y="4027918"/>
              <a:ext cx="7538224" cy="2723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512957" y="5468851"/>
              <a:ext cx="7538303" cy="12336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 flipV="1">
              <a:off x="3200332" y="2553815"/>
              <a:ext cx="4763" cy="3429454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 flipV="1">
              <a:off x="5571827" y="2569692"/>
              <a:ext cx="12699" cy="3413577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25" name="TextBox 25"/>
            <p:cNvSpPr txBox="1">
              <a:spLocks noChangeArrowheads="1"/>
            </p:cNvSpPr>
            <p:nvPr/>
          </p:nvSpPr>
          <p:spPr bwMode="auto">
            <a:xfrm>
              <a:off x="1248937" y="5626922"/>
              <a:ext cx="133814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600" b="1">
                  <a:solidFill>
                    <a:srgbClr val="C00000"/>
                  </a:solidFill>
                </a:rPr>
                <a:t>Replicate 1</a:t>
              </a:r>
            </a:p>
          </p:txBody>
        </p:sp>
        <p:sp>
          <p:nvSpPr>
            <p:cNvPr id="34826" name="TextBox 68"/>
            <p:cNvSpPr txBox="1">
              <a:spLocks noChangeArrowheads="1"/>
            </p:cNvSpPr>
            <p:nvPr/>
          </p:nvSpPr>
          <p:spPr bwMode="auto">
            <a:xfrm>
              <a:off x="3636041" y="5626922"/>
              <a:ext cx="133814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600" b="1">
                  <a:solidFill>
                    <a:srgbClr val="C00000"/>
                  </a:solidFill>
                </a:rPr>
                <a:t>Replicate 2</a:t>
              </a:r>
            </a:p>
          </p:txBody>
        </p:sp>
        <p:sp>
          <p:nvSpPr>
            <p:cNvPr id="34827" name="TextBox 98"/>
            <p:cNvSpPr txBox="1">
              <a:spLocks noChangeArrowheads="1"/>
            </p:cNvSpPr>
            <p:nvPr/>
          </p:nvSpPr>
          <p:spPr bwMode="auto">
            <a:xfrm>
              <a:off x="6032307" y="5626922"/>
              <a:ext cx="133814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600" b="1">
                  <a:solidFill>
                    <a:srgbClr val="C00000"/>
                  </a:solidFill>
                </a:rPr>
                <a:t>Replicate 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68313" y="1489075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200" dirty="0">
                <a:latin typeface="+mn-lt"/>
                <a:ea typeface="+mn-ea"/>
              </a:rPr>
              <a:t>Issues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>
                <a:latin typeface="+mn-lt"/>
                <a:ea typeface="+mn-ea"/>
              </a:rPr>
              <a:t>Cells become </a:t>
            </a:r>
            <a:r>
              <a:rPr lang="en-GB" sz="2800" dirty="0" err="1">
                <a:latin typeface="+mn-lt"/>
                <a:ea typeface="+mn-ea"/>
              </a:rPr>
              <a:t>hyperconfluent</a:t>
            </a:r>
            <a:r>
              <a:rPr lang="en-GB" sz="2800" dirty="0">
                <a:latin typeface="+mn-lt"/>
                <a:ea typeface="+mn-ea"/>
              </a:rPr>
              <a:t> during the mineralisation process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>
                <a:latin typeface="+mn-lt"/>
                <a:ea typeface="+mn-ea"/>
              </a:rPr>
              <a:t>How many of the differences are due to cell growth not mineralisation?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200" dirty="0">
                <a:latin typeface="+mn-lt"/>
                <a:ea typeface="+mn-ea"/>
              </a:rPr>
              <a:t>To be compared with: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>
                <a:latin typeface="+mn-lt"/>
                <a:ea typeface="+mn-ea"/>
              </a:rPr>
              <a:t>Saos-2 untreated (same time course)</a:t>
            </a:r>
          </a:p>
          <a:p>
            <a:pPr marL="742950" lvl="1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>
                <a:latin typeface="+mn-lt"/>
                <a:ea typeface="+mn-ea"/>
              </a:rPr>
              <a:t>MG63 </a:t>
            </a:r>
            <a:r>
              <a:rPr lang="en-GB" sz="2800" dirty="0" err="1">
                <a:latin typeface="+mn-lt"/>
                <a:ea typeface="+mn-ea"/>
              </a:rPr>
              <a:t>osteosarcoma</a:t>
            </a:r>
            <a:r>
              <a:rPr lang="en-GB" sz="2800" dirty="0">
                <a:latin typeface="+mn-lt"/>
                <a:ea typeface="+mn-ea"/>
              </a:rPr>
              <a:t> cell line</a:t>
            </a:r>
          </a:p>
          <a:p>
            <a:pPr marL="1143000" lvl="2" indent="-2286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  <a:ea typeface="+mn-ea"/>
              </a:rPr>
              <a:t>Fails to mineralise</a:t>
            </a:r>
          </a:p>
          <a:p>
            <a:pPr marL="1143000" lvl="2" indent="-2286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GB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81075"/>
          </a:xfrm>
        </p:spPr>
        <p:txBody>
          <a:bodyPr/>
          <a:lstStyle/>
          <a:p>
            <a:r>
              <a:rPr lang="en-GB" smtClean="0"/>
              <a:t>The SAOS2 model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 bwMode="auto">
          <a:xfrm>
            <a:off x="0" y="998538"/>
            <a:ext cx="9144000" cy="4525962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800" dirty="0" smtClean="0"/>
              <a:t>Retains many characteristics of </a:t>
            </a:r>
            <a:r>
              <a:rPr lang="en-GB" sz="2800" dirty="0" err="1" smtClean="0"/>
              <a:t>osteoblasts</a:t>
            </a:r>
            <a:endParaRPr lang="en-GB" sz="2800" dirty="0" smtClean="0"/>
          </a:p>
          <a:p>
            <a:pPr lvl="1"/>
            <a:r>
              <a:rPr lang="en-GB" dirty="0" smtClean="0"/>
              <a:t>Classic </a:t>
            </a:r>
            <a:r>
              <a:rPr lang="en-GB" dirty="0" err="1" smtClean="0"/>
              <a:t>osteoblast</a:t>
            </a:r>
            <a:r>
              <a:rPr lang="en-GB" dirty="0" smtClean="0"/>
              <a:t> marker expression patterns</a:t>
            </a:r>
          </a:p>
          <a:p>
            <a:pPr lvl="1"/>
            <a:r>
              <a:rPr lang="en-GB" dirty="0" smtClean="0"/>
              <a:t>Some expression patterns reflect status as tumour line</a:t>
            </a:r>
          </a:p>
          <a:p>
            <a:r>
              <a:rPr lang="en-GB" sz="2800" dirty="0" smtClean="0"/>
              <a:t>Early events include transient </a:t>
            </a:r>
            <a:r>
              <a:rPr lang="en-GB" sz="2800" dirty="0" err="1" smtClean="0"/>
              <a:t>upregulation</a:t>
            </a:r>
            <a:r>
              <a:rPr lang="en-GB" sz="2800" dirty="0" smtClean="0"/>
              <a:t> of AP1 genes</a:t>
            </a:r>
          </a:p>
          <a:p>
            <a:pPr lvl="1"/>
            <a:r>
              <a:rPr lang="en-GB" dirty="0" smtClean="0"/>
              <a:t>Some of these </a:t>
            </a:r>
            <a:r>
              <a:rPr lang="en-GB" dirty="0" err="1" smtClean="0"/>
              <a:t>upregulated</a:t>
            </a:r>
            <a:r>
              <a:rPr lang="en-GB" dirty="0" smtClean="0"/>
              <a:t> again late</a:t>
            </a:r>
          </a:p>
          <a:p>
            <a:r>
              <a:rPr lang="en-GB" sz="2800" dirty="0" smtClean="0"/>
              <a:t>Late events include </a:t>
            </a:r>
            <a:r>
              <a:rPr lang="en-GB" sz="2800" dirty="0" err="1" smtClean="0"/>
              <a:t>upregulation</a:t>
            </a:r>
            <a:r>
              <a:rPr lang="en-GB" sz="2800" dirty="0" smtClean="0"/>
              <a:t> of ECM proteins</a:t>
            </a:r>
          </a:p>
          <a:p>
            <a:r>
              <a:rPr lang="en-GB" sz="2800" dirty="0" smtClean="0"/>
              <a:t>Evidence for promoter switching</a:t>
            </a:r>
          </a:p>
          <a:p>
            <a:pPr lvl="1"/>
            <a:r>
              <a:rPr lang="en-GB" dirty="0" smtClean="0"/>
              <a:t>During time course</a:t>
            </a:r>
          </a:p>
          <a:p>
            <a:pPr lvl="1"/>
            <a:r>
              <a:rPr lang="en-GB" dirty="0" smtClean="0"/>
              <a:t>Tissue limited promoters</a:t>
            </a:r>
          </a:p>
          <a:p>
            <a:r>
              <a:rPr lang="en-GB" sz="2800" dirty="0" smtClean="0"/>
              <a:t>Investigation of TFBS </a:t>
            </a:r>
            <a:r>
              <a:rPr lang="en-GB" sz="2800" smtClean="0"/>
              <a:t>to </a:t>
            </a:r>
            <a:r>
              <a:rPr lang="en-GB" sz="2800" smtClean="0"/>
              <a:t>come</a:t>
            </a: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 descr="20110607 roslin inst#7CD486.jpg"/>
          <p:cNvPicPr>
            <a:picLocks noChangeAspect="1"/>
          </p:cNvPicPr>
          <p:nvPr/>
        </p:nvPicPr>
        <p:blipFill>
          <a:blip r:embed="rId2"/>
          <a:srcRect t="14063" b="14063"/>
          <a:stretch>
            <a:fillRect/>
          </a:stretch>
        </p:blipFill>
        <p:spPr bwMode="auto">
          <a:xfrm>
            <a:off x="971550" y="1557338"/>
            <a:ext cx="6929438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Box 3"/>
          <p:cNvSpPr txBox="1">
            <a:spLocks noChangeArrowheads="1"/>
          </p:cNvSpPr>
          <p:nvPr/>
        </p:nvSpPr>
        <p:spPr bwMode="auto">
          <a:xfrm>
            <a:off x="0" y="2208213"/>
            <a:ext cx="2052638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Maggie Davis</a:t>
            </a:r>
          </a:p>
          <a:p>
            <a:r>
              <a:rPr lang="en-GB"/>
              <a:t>Ailsa Carlisle</a:t>
            </a:r>
          </a:p>
        </p:txBody>
      </p:sp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3430588" y="2516188"/>
            <a:ext cx="1881187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David Hume</a:t>
            </a:r>
          </a:p>
        </p:txBody>
      </p:sp>
      <p:sp>
        <p:nvSpPr>
          <p:cNvPr id="37893" name="TextBox 5"/>
          <p:cNvSpPr txBox="1">
            <a:spLocks noChangeArrowheads="1"/>
          </p:cNvSpPr>
          <p:nvPr/>
        </p:nvSpPr>
        <p:spPr bwMode="auto">
          <a:xfrm>
            <a:off x="6708775" y="2582863"/>
            <a:ext cx="2084388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Tom Freeman</a:t>
            </a:r>
          </a:p>
        </p:txBody>
      </p:sp>
      <p:sp>
        <p:nvSpPr>
          <p:cNvPr id="37894" name="TextBox 6"/>
          <p:cNvSpPr txBox="1">
            <a:spLocks noChangeArrowheads="1"/>
          </p:cNvSpPr>
          <p:nvPr/>
        </p:nvSpPr>
        <p:spPr bwMode="auto">
          <a:xfrm>
            <a:off x="2520950" y="5641975"/>
            <a:ext cx="4008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RIKEN OSC and FANTOM5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2088"/>
            <a:ext cx="8229600" cy="1143000"/>
          </a:xfrm>
        </p:spPr>
        <p:txBody>
          <a:bodyPr anchor="t"/>
          <a:lstStyle/>
          <a:p>
            <a:pPr eaLnBrk="1" hangingPunct="1"/>
            <a:r>
              <a:rPr lang="en-GB" smtClean="0"/>
              <a:t>Mineralisation of osteoblasts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0" y="1341438"/>
            <a:ext cx="914400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 i="1"/>
              <a:t>In vivo</a:t>
            </a:r>
            <a:r>
              <a:rPr lang="en-GB" sz="2800"/>
              <a:t>, there is rapid initial mineralisation over the first month (to ~2/3 of final density)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Continuous mineralisation over subsequent months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Maintenance mineralisation to replace bone degraded by osteoclasts 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Repairs continuous microfractures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Little known about early events in mineralisation</a:t>
            </a:r>
          </a:p>
          <a:p>
            <a:pPr marL="685800" lvl="1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 sz="2800"/>
              <a:t>Time course for Fantom5 samples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0, 15, 30, 45, 60, 80, 100, 120, 150, 180 minutes, 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4, 8, 24 hr,</a:t>
            </a:r>
          </a:p>
          <a:p>
            <a:pPr marL="1143000" lvl="2" indent="-2286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GB"/>
              <a:t> 4, 7, 14, 21, 28 days of 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1476375"/>
            <a:ext cx="6875463" cy="49911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>
                <a:latin typeface="+mn-lt"/>
                <a:ea typeface="+mn-ea"/>
              </a:rPr>
              <a:t>Derived from primary </a:t>
            </a:r>
            <a:r>
              <a:rPr lang="en-GB" sz="2800" dirty="0" err="1">
                <a:latin typeface="+mn-lt"/>
                <a:ea typeface="+mn-ea"/>
              </a:rPr>
              <a:t>osteosarcoma</a:t>
            </a:r>
            <a:r>
              <a:rPr lang="en-GB" sz="2800" dirty="0">
                <a:latin typeface="+mn-lt"/>
                <a:ea typeface="+mn-ea"/>
              </a:rPr>
              <a:t> from 11 year old Caucasian girl in 1973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 err="1">
                <a:latin typeface="+mn-lt"/>
                <a:ea typeface="+mn-ea"/>
              </a:rPr>
              <a:t>Heteroploid</a:t>
            </a:r>
            <a:r>
              <a:rPr lang="en-GB" sz="2800" dirty="0">
                <a:latin typeface="+mn-lt"/>
                <a:ea typeface="+mn-ea"/>
              </a:rPr>
              <a:t> line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800" dirty="0" err="1">
                <a:latin typeface="+mn-lt"/>
                <a:ea typeface="+mn-ea"/>
              </a:rPr>
              <a:t>Osteoblastic</a:t>
            </a:r>
            <a:r>
              <a:rPr lang="en-GB" sz="2800" dirty="0">
                <a:latin typeface="+mn-lt"/>
                <a:ea typeface="+mn-ea"/>
              </a:rPr>
              <a:t> features</a:t>
            </a:r>
          </a:p>
          <a:p>
            <a:pPr marL="685800" lvl="1" indent="-2286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  <a:ea typeface="+mn-ea"/>
              </a:rPr>
              <a:t>Deposits a mineralisation-competent                           extracellular matrix similar to </a:t>
            </a:r>
            <a:r>
              <a:rPr lang="en-GB" dirty="0" err="1">
                <a:latin typeface="+mn-lt"/>
                <a:ea typeface="+mn-ea"/>
              </a:rPr>
              <a:t>osteoblasts</a:t>
            </a:r>
            <a:endParaRPr lang="en-GB" dirty="0">
              <a:latin typeface="+mn-lt"/>
              <a:ea typeface="+mn-ea"/>
            </a:endParaRPr>
          </a:p>
          <a:p>
            <a:pPr marL="685800" lvl="1" indent="-2286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  <a:ea typeface="+mn-ea"/>
              </a:rPr>
              <a:t>Triggered by administration of </a:t>
            </a:r>
            <a:r>
              <a:rPr lang="el-GR" dirty="0">
                <a:latin typeface="+mn-lt"/>
                <a:ea typeface="+mn-ea"/>
              </a:rPr>
              <a:t>β</a:t>
            </a:r>
            <a:r>
              <a:rPr lang="en-GB" dirty="0">
                <a:latin typeface="+mn-lt"/>
                <a:ea typeface="+mn-ea"/>
              </a:rPr>
              <a:t>-</a:t>
            </a:r>
            <a:r>
              <a:rPr lang="en-GB" dirty="0" err="1">
                <a:latin typeface="+mn-lt"/>
                <a:ea typeface="+mn-ea"/>
              </a:rPr>
              <a:t>glycerophosphate</a:t>
            </a:r>
            <a:endParaRPr lang="en-GB" dirty="0">
              <a:latin typeface="+mn-lt"/>
              <a:ea typeface="+mn-ea"/>
            </a:endParaRPr>
          </a:p>
          <a:p>
            <a:pPr marL="685800" lvl="1" indent="-2286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>
                <a:latin typeface="+mn-lt"/>
                <a:ea typeface="+mn-ea"/>
              </a:rPr>
              <a:t>High level of alkaline </a:t>
            </a:r>
            <a:r>
              <a:rPr lang="en-GB" dirty="0" err="1">
                <a:latin typeface="+mn-lt"/>
                <a:ea typeface="+mn-ea"/>
              </a:rPr>
              <a:t>phosphatase</a:t>
            </a:r>
            <a:r>
              <a:rPr lang="en-GB" dirty="0">
                <a:latin typeface="+mn-lt"/>
                <a:ea typeface="+mn-ea"/>
              </a:rPr>
              <a:t>,                                        increasing with time in culture</a:t>
            </a:r>
          </a:p>
          <a:p>
            <a:pPr marL="685800" lvl="1" indent="-2286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err="1">
                <a:latin typeface="+mn-lt"/>
                <a:ea typeface="+mn-ea"/>
              </a:rPr>
              <a:t>Osteonectin</a:t>
            </a:r>
            <a:r>
              <a:rPr lang="en-GB" dirty="0">
                <a:latin typeface="+mn-lt"/>
                <a:ea typeface="+mn-ea"/>
              </a:rPr>
              <a:t> (bone specific) positive</a:t>
            </a:r>
          </a:p>
          <a:p>
            <a:pPr marL="1143000" lvl="2" indent="-2286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en-GB" dirty="0">
              <a:latin typeface="+mn-lt"/>
              <a:ea typeface="+mn-ea"/>
            </a:endParaRPr>
          </a:p>
        </p:txBody>
      </p:sp>
      <p:pic>
        <p:nvPicPr>
          <p:cNvPr id="6147" name="Picture 2" descr="SAOS2iacta2_40x_2.tif"/>
          <p:cNvPicPr>
            <a:picLocks noChangeAspect="1"/>
          </p:cNvPicPr>
          <p:nvPr/>
        </p:nvPicPr>
        <p:blipFill>
          <a:blip r:embed="rId2"/>
          <a:srcRect l="20183" r="20184"/>
          <a:stretch>
            <a:fillRect/>
          </a:stretch>
        </p:blipFill>
        <p:spPr bwMode="auto">
          <a:xfrm>
            <a:off x="6875463" y="1785938"/>
            <a:ext cx="2268537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Saos-2 (“sarcoma osteogenic”) </a:t>
            </a:r>
          </a:p>
          <a:p>
            <a:endParaRPr lang="en-GB" sz="360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2088"/>
            <a:ext cx="8229600" cy="1143000"/>
          </a:xfrm>
        </p:spPr>
        <p:txBody>
          <a:bodyPr anchor="t"/>
          <a:lstStyle/>
          <a:p>
            <a:pPr eaLnBrk="1" hangingPunct="1"/>
            <a:r>
              <a:rPr lang="en-GB" smtClean="0"/>
              <a:t>Mineralisation time course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0" y="1271239"/>
          <a:ext cx="9144000" cy="5586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2" name="TextBox 4"/>
          <p:cNvSpPr txBox="1">
            <a:spLocks noChangeArrowheads="1"/>
          </p:cNvSpPr>
          <p:nvPr/>
        </p:nvSpPr>
        <p:spPr bwMode="auto">
          <a:xfrm rot="-5400000">
            <a:off x="-1075531" y="3902869"/>
            <a:ext cx="279082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Calcium deposition</a:t>
            </a:r>
          </a:p>
        </p:txBody>
      </p:sp>
      <p:pic>
        <p:nvPicPr>
          <p:cNvPr id="5" name="Picture 7" descr="SAOS_24day_calcif.tif"/>
          <p:cNvPicPr>
            <a:picLocks noChangeAspect="1"/>
          </p:cNvPicPr>
          <p:nvPr/>
        </p:nvPicPr>
        <p:blipFill>
          <a:blip r:embed="rId3"/>
          <a:srcRect l="9192" r="13908" b="38877"/>
          <a:stretch>
            <a:fillRect/>
          </a:stretch>
        </p:blipFill>
        <p:spPr bwMode="auto">
          <a:xfrm>
            <a:off x="4059044" y="2282746"/>
            <a:ext cx="2074127" cy="124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2 day calc.tif"/>
          <p:cNvPicPr>
            <a:picLocks noChangeAspect="1"/>
          </p:cNvPicPr>
          <p:nvPr/>
        </p:nvPicPr>
        <p:blipFill>
          <a:blip r:embed="rId4"/>
          <a:srcRect t="11549" r="27132" b="29387"/>
          <a:stretch>
            <a:fillRect/>
          </a:stretch>
        </p:blipFill>
        <p:spPr bwMode="auto">
          <a:xfrm>
            <a:off x="1187528" y="3479180"/>
            <a:ext cx="2046325" cy="124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0438" y="962025"/>
            <a:ext cx="6945312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3050" y="3429000"/>
            <a:ext cx="3790950" cy="34290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220" name="TextBox 9"/>
          <p:cNvSpPr txBox="1">
            <a:spLocks noChangeArrowheads="1"/>
          </p:cNvSpPr>
          <p:nvPr/>
        </p:nvSpPr>
        <p:spPr bwMode="auto">
          <a:xfrm>
            <a:off x="0" y="2714625"/>
            <a:ext cx="2220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/>
              <a:t>Up-regulated clusters</a:t>
            </a:r>
          </a:p>
        </p:txBody>
      </p:sp>
      <p:sp>
        <p:nvSpPr>
          <p:cNvPr id="9221" name="TextBox 10"/>
          <p:cNvSpPr txBox="1">
            <a:spLocks noChangeArrowheads="1"/>
          </p:cNvSpPr>
          <p:nvPr/>
        </p:nvSpPr>
        <p:spPr bwMode="auto">
          <a:xfrm>
            <a:off x="0" y="6286500"/>
            <a:ext cx="2509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/>
              <a:t>Down-regulated clusters</a:t>
            </a:r>
          </a:p>
        </p:txBody>
      </p:sp>
      <p:sp>
        <p:nvSpPr>
          <p:cNvPr id="9222" name="TextBox 11"/>
          <p:cNvSpPr txBox="1">
            <a:spLocks noChangeArrowheads="1"/>
          </p:cNvSpPr>
          <p:nvPr/>
        </p:nvSpPr>
        <p:spPr bwMode="auto">
          <a:xfrm>
            <a:off x="7358063" y="5715000"/>
            <a:ext cx="1198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GB" b="1"/>
              <a:t>Finer-level</a:t>
            </a:r>
          </a:p>
          <a:p>
            <a:pPr algn="r"/>
            <a:r>
              <a:rPr lang="en-GB" b="1"/>
              <a:t>Clusters</a:t>
            </a:r>
          </a:p>
          <a:p>
            <a:pPr algn="r"/>
            <a:r>
              <a:rPr lang="en-GB" b="1"/>
              <a:t>MCL2.2</a:t>
            </a:r>
          </a:p>
        </p:txBody>
      </p:sp>
      <p:sp>
        <p:nvSpPr>
          <p:cNvPr id="9224" name="TextBox 13"/>
          <p:cNvSpPr txBox="1">
            <a:spLocks noChangeArrowheads="1"/>
          </p:cNvSpPr>
          <p:nvPr/>
        </p:nvSpPr>
        <p:spPr bwMode="auto">
          <a:xfrm>
            <a:off x="0" y="115888"/>
            <a:ext cx="5314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 Rounded MT Bold" pitchFamily="34" charset="0"/>
              </a:rPr>
              <a:t>F5 data - cluster </a:t>
            </a:r>
            <a:r>
              <a:rPr lang="en-GB" sz="3600" dirty="0">
                <a:solidFill>
                  <a:schemeClr val="bg1"/>
                </a:solidFill>
                <a:latin typeface="Arial Rounded MT Bold" pitchFamily="34" charset="0"/>
              </a:rPr>
              <a:t>analysis</a:t>
            </a:r>
            <a:endParaRPr lang="en-GB" sz="3600" i="1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Saos-2_data_P85-COI_only plot at 2011-10-17 13 39 40 for Class Cluster02 (453 nodes)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25500"/>
            <a:ext cx="9144000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9" descr="Saos-2_data_P85-COI_only plot at 2011-10-17 13 39 40 for Class Cluster04 (122 nodes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74913"/>
            <a:ext cx="9144000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0" descr="Saos-2_data_P85-COI_only plot at 2011-10-17 13 39 40 for Class Cluster09 (35 nodes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03713"/>
            <a:ext cx="9144000" cy="364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0" y="6042025"/>
            <a:ext cx="9144000" cy="1785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0246" name="TextBox 14"/>
          <p:cNvSpPr txBox="1">
            <a:spLocks noChangeArrowheads="1"/>
          </p:cNvSpPr>
          <p:nvPr/>
        </p:nvSpPr>
        <p:spPr bwMode="auto">
          <a:xfrm rot="5400000">
            <a:off x="5651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 hr</a:t>
            </a:r>
          </a:p>
        </p:txBody>
      </p:sp>
      <p:sp>
        <p:nvSpPr>
          <p:cNvPr id="10247" name="TextBox 15"/>
          <p:cNvSpPr txBox="1">
            <a:spLocks noChangeArrowheads="1"/>
          </p:cNvSpPr>
          <p:nvPr/>
        </p:nvSpPr>
        <p:spPr bwMode="auto">
          <a:xfrm rot="5400000">
            <a:off x="-68262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0 min</a:t>
            </a:r>
          </a:p>
        </p:txBody>
      </p:sp>
      <p:sp>
        <p:nvSpPr>
          <p:cNvPr id="10248" name="TextBox 16"/>
          <p:cNvSpPr txBox="1">
            <a:spLocks noChangeArrowheads="1"/>
          </p:cNvSpPr>
          <p:nvPr/>
        </p:nvSpPr>
        <p:spPr bwMode="auto">
          <a:xfrm rot="5400000">
            <a:off x="105410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 hr</a:t>
            </a:r>
          </a:p>
        </p:txBody>
      </p:sp>
      <p:sp>
        <p:nvSpPr>
          <p:cNvPr id="10249" name="TextBox 17"/>
          <p:cNvSpPr txBox="1">
            <a:spLocks noChangeArrowheads="1"/>
          </p:cNvSpPr>
          <p:nvPr/>
        </p:nvSpPr>
        <p:spPr bwMode="auto">
          <a:xfrm rot="5400000">
            <a:off x="2603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30 min</a:t>
            </a:r>
          </a:p>
        </p:txBody>
      </p:sp>
      <p:sp>
        <p:nvSpPr>
          <p:cNvPr id="10250" name="TextBox 18"/>
          <p:cNvSpPr txBox="1">
            <a:spLocks noChangeArrowheads="1"/>
          </p:cNvSpPr>
          <p:nvPr/>
        </p:nvSpPr>
        <p:spPr bwMode="auto">
          <a:xfrm rot="5400000">
            <a:off x="157638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hr</a:t>
            </a:r>
          </a:p>
        </p:txBody>
      </p:sp>
      <p:sp>
        <p:nvSpPr>
          <p:cNvPr id="10251" name="TextBox 19"/>
          <p:cNvSpPr txBox="1">
            <a:spLocks noChangeArrowheads="1"/>
          </p:cNvSpPr>
          <p:nvPr/>
        </p:nvSpPr>
        <p:spPr bwMode="auto">
          <a:xfrm rot="5400000">
            <a:off x="185817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24 hr</a:t>
            </a:r>
          </a:p>
        </p:txBody>
      </p:sp>
      <p:sp>
        <p:nvSpPr>
          <p:cNvPr id="10252" name="TextBox 20"/>
          <p:cNvSpPr txBox="1">
            <a:spLocks noChangeArrowheads="1"/>
          </p:cNvSpPr>
          <p:nvPr/>
        </p:nvSpPr>
        <p:spPr bwMode="auto">
          <a:xfrm rot="5400000">
            <a:off x="20256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day</a:t>
            </a:r>
          </a:p>
        </p:txBody>
      </p:sp>
      <p:sp>
        <p:nvSpPr>
          <p:cNvPr id="10253" name="TextBox 21"/>
          <p:cNvSpPr txBox="1">
            <a:spLocks noChangeArrowheads="1"/>
          </p:cNvSpPr>
          <p:nvPr/>
        </p:nvSpPr>
        <p:spPr bwMode="auto">
          <a:xfrm rot="5400000">
            <a:off x="21820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 day</a:t>
            </a:r>
          </a:p>
        </p:txBody>
      </p:sp>
      <p:sp>
        <p:nvSpPr>
          <p:cNvPr id="10254" name="TextBox 22"/>
          <p:cNvSpPr txBox="1">
            <a:spLocks noChangeArrowheads="1"/>
          </p:cNvSpPr>
          <p:nvPr/>
        </p:nvSpPr>
        <p:spPr bwMode="auto">
          <a:xfrm rot="5400000">
            <a:off x="236537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14 day</a:t>
            </a:r>
          </a:p>
        </p:txBody>
      </p:sp>
      <p:sp>
        <p:nvSpPr>
          <p:cNvPr id="10255" name="TextBox 23"/>
          <p:cNvSpPr txBox="1">
            <a:spLocks noChangeArrowheads="1"/>
          </p:cNvSpPr>
          <p:nvPr/>
        </p:nvSpPr>
        <p:spPr bwMode="auto">
          <a:xfrm rot="5400000">
            <a:off x="25249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21 day</a:t>
            </a:r>
          </a:p>
        </p:txBody>
      </p:sp>
      <p:sp>
        <p:nvSpPr>
          <p:cNvPr id="10256" name="TextBox 24"/>
          <p:cNvSpPr txBox="1">
            <a:spLocks noChangeArrowheads="1"/>
          </p:cNvSpPr>
          <p:nvPr/>
        </p:nvSpPr>
        <p:spPr bwMode="auto">
          <a:xfrm rot="5400000">
            <a:off x="26773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28 day</a:t>
            </a:r>
          </a:p>
        </p:txBody>
      </p:sp>
      <p:sp>
        <p:nvSpPr>
          <p:cNvPr id="10257" name="TextBox 25"/>
          <p:cNvSpPr txBox="1">
            <a:spLocks noChangeArrowheads="1"/>
          </p:cNvSpPr>
          <p:nvPr/>
        </p:nvSpPr>
        <p:spPr bwMode="auto">
          <a:xfrm>
            <a:off x="1138238" y="6519863"/>
            <a:ext cx="14906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C00000"/>
                </a:solidFill>
              </a:rPr>
              <a:t>Replicate 1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29591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1202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279796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24757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263683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231457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19923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21534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183118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150891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167005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134778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5421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0326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3802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02552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118665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86439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6" name="TextBox 57"/>
          <p:cNvSpPr txBox="1">
            <a:spLocks noChangeArrowheads="1"/>
          </p:cNvSpPr>
          <p:nvPr/>
        </p:nvSpPr>
        <p:spPr bwMode="auto">
          <a:xfrm rot="5400000">
            <a:off x="34607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 hr</a:t>
            </a:r>
          </a:p>
        </p:txBody>
      </p:sp>
      <p:sp>
        <p:nvSpPr>
          <p:cNvPr id="10277" name="TextBox 58"/>
          <p:cNvSpPr txBox="1">
            <a:spLocks noChangeArrowheads="1"/>
          </p:cNvSpPr>
          <p:nvPr/>
        </p:nvSpPr>
        <p:spPr bwMode="auto">
          <a:xfrm rot="5400000">
            <a:off x="282733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0 min</a:t>
            </a:r>
          </a:p>
        </p:txBody>
      </p:sp>
      <p:sp>
        <p:nvSpPr>
          <p:cNvPr id="10278" name="TextBox 59"/>
          <p:cNvSpPr txBox="1">
            <a:spLocks noChangeArrowheads="1"/>
          </p:cNvSpPr>
          <p:nvPr/>
        </p:nvSpPr>
        <p:spPr bwMode="auto">
          <a:xfrm rot="5400000">
            <a:off x="394970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 hr</a:t>
            </a:r>
          </a:p>
        </p:txBody>
      </p:sp>
      <p:sp>
        <p:nvSpPr>
          <p:cNvPr id="10279" name="TextBox 60"/>
          <p:cNvSpPr txBox="1">
            <a:spLocks noChangeArrowheads="1"/>
          </p:cNvSpPr>
          <p:nvPr/>
        </p:nvSpPr>
        <p:spPr bwMode="auto">
          <a:xfrm rot="5400000">
            <a:off x="31559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30 min</a:t>
            </a:r>
          </a:p>
        </p:txBody>
      </p:sp>
      <p:sp>
        <p:nvSpPr>
          <p:cNvPr id="10280" name="TextBox 61"/>
          <p:cNvSpPr txBox="1">
            <a:spLocks noChangeArrowheads="1"/>
          </p:cNvSpPr>
          <p:nvPr/>
        </p:nvSpPr>
        <p:spPr bwMode="auto">
          <a:xfrm rot="5400000">
            <a:off x="447198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hr</a:t>
            </a:r>
          </a:p>
        </p:txBody>
      </p:sp>
      <p:sp>
        <p:nvSpPr>
          <p:cNvPr id="10281" name="TextBox 62"/>
          <p:cNvSpPr txBox="1">
            <a:spLocks noChangeArrowheads="1"/>
          </p:cNvSpPr>
          <p:nvPr/>
        </p:nvSpPr>
        <p:spPr bwMode="auto">
          <a:xfrm rot="5400000">
            <a:off x="475377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24 hr</a:t>
            </a:r>
          </a:p>
        </p:txBody>
      </p:sp>
      <p:sp>
        <p:nvSpPr>
          <p:cNvPr id="10282" name="TextBox 63"/>
          <p:cNvSpPr txBox="1">
            <a:spLocks noChangeArrowheads="1"/>
          </p:cNvSpPr>
          <p:nvPr/>
        </p:nvSpPr>
        <p:spPr bwMode="auto">
          <a:xfrm rot="5400000">
            <a:off x="49212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day</a:t>
            </a:r>
          </a:p>
        </p:txBody>
      </p:sp>
      <p:sp>
        <p:nvSpPr>
          <p:cNvPr id="10283" name="TextBox 64"/>
          <p:cNvSpPr txBox="1">
            <a:spLocks noChangeArrowheads="1"/>
          </p:cNvSpPr>
          <p:nvPr/>
        </p:nvSpPr>
        <p:spPr bwMode="auto">
          <a:xfrm rot="5400000">
            <a:off x="50776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 day</a:t>
            </a:r>
          </a:p>
        </p:txBody>
      </p:sp>
      <p:sp>
        <p:nvSpPr>
          <p:cNvPr id="10284" name="TextBox 65"/>
          <p:cNvSpPr txBox="1">
            <a:spLocks noChangeArrowheads="1"/>
          </p:cNvSpPr>
          <p:nvPr/>
        </p:nvSpPr>
        <p:spPr bwMode="auto">
          <a:xfrm rot="5400000">
            <a:off x="526097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14 day</a:t>
            </a:r>
          </a:p>
        </p:txBody>
      </p:sp>
      <p:sp>
        <p:nvSpPr>
          <p:cNvPr id="10285" name="TextBox 66"/>
          <p:cNvSpPr txBox="1">
            <a:spLocks noChangeArrowheads="1"/>
          </p:cNvSpPr>
          <p:nvPr/>
        </p:nvSpPr>
        <p:spPr bwMode="auto">
          <a:xfrm rot="5400000">
            <a:off x="54205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21 day</a:t>
            </a:r>
          </a:p>
        </p:txBody>
      </p:sp>
      <p:sp>
        <p:nvSpPr>
          <p:cNvPr id="10286" name="TextBox 67"/>
          <p:cNvSpPr txBox="1">
            <a:spLocks noChangeArrowheads="1"/>
          </p:cNvSpPr>
          <p:nvPr/>
        </p:nvSpPr>
        <p:spPr bwMode="auto">
          <a:xfrm rot="5400000">
            <a:off x="55729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28 day</a:t>
            </a:r>
          </a:p>
        </p:txBody>
      </p:sp>
      <p:sp>
        <p:nvSpPr>
          <p:cNvPr id="10287" name="TextBox 68"/>
          <p:cNvSpPr txBox="1">
            <a:spLocks noChangeArrowheads="1"/>
          </p:cNvSpPr>
          <p:nvPr/>
        </p:nvSpPr>
        <p:spPr bwMode="auto">
          <a:xfrm>
            <a:off x="4033838" y="6519863"/>
            <a:ext cx="13668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C00000"/>
                </a:solidFill>
              </a:rPr>
              <a:t>Replicate 2</a:t>
            </a:r>
          </a:p>
        </p:txBody>
      </p:sp>
      <p:cxnSp>
        <p:nvCxnSpPr>
          <p:cNvPr id="70" name="Straight Connector 69"/>
          <p:cNvCxnSpPr/>
          <p:nvPr/>
        </p:nvCxnSpPr>
        <p:spPr>
          <a:xfrm rot="5400000">
            <a:off x="58547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>
            <a:off x="60158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>
            <a:off x="569356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>
            <a:off x="53713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>
            <a:off x="553243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>
            <a:off x="521017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48879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rot="5400000">
            <a:off x="50490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472678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5400000">
            <a:off x="440451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456565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5400000">
            <a:off x="424338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34377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359886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>
            <a:off x="32766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5400000">
            <a:off x="392112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408225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>
            <a:off x="375999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6" name="TextBox 87"/>
          <p:cNvSpPr txBox="1">
            <a:spLocks noChangeArrowheads="1"/>
          </p:cNvSpPr>
          <p:nvPr/>
        </p:nvSpPr>
        <p:spPr bwMode="auto">
          <a:xfrm rot="5400000">
            <a:off x="6368257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 hr</a:t>
            </a:r>
          </a:p>
        </p:txBody>
      </p:sp>
      <p:sp>
        <p:nvSpPr>
          <p:cNvPr id="10307" name="TextBox 88"/>
          <p:cNvSpPr txBox="1">
            <a:spLocks noChangeArrowheads="1"/>
          </p:cNvSpPr>
          <p:nvPr/>
        </p:nvSpPr>
        <p:spPr bwMode="auto">
          <a:xfrm rot="5400000">
            <a:off x="5734845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0 min</a:t>
            </a:r>
          </a:p>
        </p:txBody>
      </p:sp>
      <p:sp>
        <p:nvSpPr>
          <p:cNvPr id="10308" name="TextBox 89"/>
          <p:cNvSpPr txBox="1">
            <a:spLocks noChangeArrowheads="1"/>
          </p:cNvSpPr>
          <p:nvPr/>
        </p:nvSpPr>
        <p:spPr bwMode="auto">
          <a:xfrm rot="5400000">
            <a:off x="6857207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 hr</a:t>
            </a:r>
          </a:p>
        </p:txBody>
      </p:sp>
      <p:sp>
        <p:nvSpPr>
          <p:cNvPr id="10309" name="TextBox 90"/>
          <p:cNvSpPr txBox="1">
            <a:spLocks noChangeArrowheads="1"/>
          </p:cNvSpPr>
          <p:nvPr/>
        </p:nvSpPr>
        <p:spPr bwMode="auto">
          <a:xfrm rot="5400000">
            <a:off x="6062663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30 min</a:t>
            </a:r>
          </a:p>
        </p:txBody>
      </p:sp>
      <p:sp>
        <p:nvSpPr>
          <p:cNvPr id="10310" name="TextBox 91"/>
          <p:cNvSpPr txBox="1">
            <a:spLocks noChangeArrowheads="1"/>
          </p:cNvSpPr>
          <p:nvPr/>
        </p:nvSpPr>
        <p:spPr bwMode="auto">
          <a:xfrm rot="5400000">
            <a:off x="737870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hr</a:t>
            </a:r>
          </a:p>
        </p:txBody>
      </p:sp>
      <p:sp>
        <p:nvSpPr>
          <p:cNvPr id="10311" name="TextBox 92"/>
          <p:cNvSpPr txBox="1">
            <a:spLocks noChangeArrowheads="1"/>
          </p:cNvSpPr>
          <p:nvPr/>
        </p:nvSpPr>
        <p:spPr bwMode="auto">
          <a:xfrm rot="5400000">
            <a:off x="766127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24 hr</a:t>
            </a:r>
          </a:p>
        </p:txBody>
      </p:sp>
      <p:sp>
        <p:nvSpPr>
          <p:cNvPr id="10312" name="TextBox 93"/>
          <p:cNvSpPr txBox="1">
            <a:spLocks noChangeArrowheads="1"/>
          </p:cNvSpPr>
          <p:nvPr/>
        </p:nvSpPr>
        <p:spPr bwMode="auto">
          <a:xfrm rot="5400000">
            <a:off x="7828757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day</a:t>
            </a:r>
          </a:p>
        </p:txBody>
      </p:sp>
      <p:sp>
        <p:nvSpPr>
          <p:cNvPr id="10313" name="TextBox 94"/>
          <p:cNvSpPr txBox="1">
            <a:spLocks noChangeArrowheads="1"/>
          </p:cNvSpPr>
          <p:nvPr/>
        </p:nvSpPr>
        <p:spPr bwMode="auto">
          <a:xfrm rot="5400000">
            <a:off x="798512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 day</a:t>
            </a:r>
          </a:p>
        </p:txBody>
      </p:sp>
      <p:sp>
        <p:nvSpPr>
          <p:cNvPr id="10314" name="TextBox 95"/>
          <p:cNvSpPr txBox="1">
            <a:spLocks noChangeArrowheads="1"/>
          </p:cNvSpPr>
          <p:nvPr/>
        </p:nvSpPr>
        <p:spPr bwMode="auto">
          <a:xfrm rot="5400000">
            <a:off x="816768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14 day</a:t>
            </a:r>
          </a:p>
        </p:txBody>
      </p:sp>
      <p:sp>
        <p:nvSpPr>
          <p:cNvPr id="10315" name="TextBox 96"/>
          <p:cNvSpPr txBox="1">
            <a:spLocks noChangeArrowheads="1"/>
          </p:cNvSpPr>
          <p:nvPr/>
        </p:nvSpPr>
        <p:spPr bwMode="auto">
          <a:xfrm rot="5400000">
            <a:off x="832802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21 day</a:t>
            </a:r>
          </a:p>
        </p:txBody>
      </p:sp>
      <p:sp>
        <p:nvSpPr>
          <p:cNvPr id="10316" name="TextBox 97"/>
          <p:cNvSpPr txBox="1">
            <a:spLocks noChangeArrowheads="1"/>
          </p:cNvSpPr>
          <p:nvPr/>
        </p:nvSpPr>
        <p:spPr bwMode="auto">
          <a:xfrm rot="5400000">
            <a:off x="848042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28 day</a:t>
            </a:r>
          </a:p>
        </p:txBody>
      </p:sp>
      <p:sp>
        <p:nvSpPr>
          <p:cNvPr id="10317" name="TextBox 98"/>
          <p:cNvSpPr txBox="1">
            <a:spLocks noChangeArrowheads="1"/>
          </p:cNvSpPr>
          <p:nvPr/>
        </p:nvSpPr>
        <p:spPr bwMode="auto">
          <a:xfrm>
            <a:off x="6940550" y="6519863"/>
            <a:ext cx="1460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C00000"/>
                </a:solidFill>
              </a:rPr>
              <a:t>Replicate 3</a:t>
            </a:r>
          </a:p>
        </p:txBody>
      </p:sp>
      <p:cxnSp>
        <p:nvCxnSpPr>
          <p:cNvPr id="100" name="Straight Connector 99"/>
          <p:cNvCxnSpPr/>
          <p:nvPr/>
        </p:nvCxnSpPr>
        <p:spPr>
          <a:xfrm rot="5400000">
            <a:off x="87614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89225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860028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827801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843915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811688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>
            <a:off x="779462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795575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>
            <a:off x="763349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73112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5400000">
            <a:off x="747236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>
            <a:off x="71501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>
            <a:off x="63444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5400000">
            <a:off x="650557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rot="5400000">
            <a:off x="61833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5400000">
            <a:off x="682783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5400000">
            <a:off x="698896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5400000">
            <a:off x="66667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3238500" y="825500"/>
            <a:ext cx="39688" cy="5186363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6124575" y="847725"/>
            <a:ext cx="30163" cy="5164138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8" name="TextBox 13"/>
          <p:cNvSpPr txBox="1">
            <a:spLocks noChangeArrowheads="1"/>
          </p:cNvSpPr>
          <p:nvPr/>
        </p:nvSpPr>
        <p:spPr bwMode="auto">
          <a:xfrm>
            <a:off x="0" y="115888"/>
            <a:ext cx="28003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Upregulation</a:t>
            </a:r>
            <a:endParaRPr lang="en-GB" sz="3600" i="1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7" descr="Saos-2_data_P85-COI_only plot at 2011-10-17 13 39 40 for Class Cluster01 (1524 nodes)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69950"/>
            <a:ext cx="91440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120" descr="Saos-2_data_P85-COI_only plot at 2011-10-17 13 39 40 for Class Cluster03 (127 nodes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20950"/>
            <a:ext cx="9144000" cy="334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21" descr="Saos-2_data_P85-COI_only plot at 2011-10-17 13 39 40 for Class Cluster05 (99 nodes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70363"/>
            <a:ext cx="9144000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0" y="6042025"/>
            <a:ext cx="9144000" cy="1785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270" name="TextBox 14"/>
          <p:cNvSpPr txBox="1">
            <a:spLocks noChangeArrowheads="1"/>
          </p:cNvSpPr>
          <p:nvPr/>
        </p:nvSpPr>
        <p:spPr bwMode="auto">
          <a:xfrm rot="5400000">
            <a:off x="5651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 hr</a:t>
            </a:r>
          </a:p>
        </p:txBody>
      </p:sp>
      <p:sp>
        <p:nvSpPr>
          <p:cNvPr id="11271" name="TextBox 15"/>
          <p:cNvSpPr txBox="1">
            <a:spLocks noChangeArrowheads="1"/>
          </p:cNvSpPr>
          <p:nvPr/>
        </p:nvSpPr>
        <p:spPr bwMode="auto">
          <a:xfrm rot="5400000">
            <a:off x="-68262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0 min</a:t>
            </a:r>
          </a:p>
        </p:txBody>
      </p:sp>
      <p:sp>
        <p:nvSpPr>
          <p:cNvPr id="11272" name="TextBox 16"/>
          <p:cNvSpPr txBox="1">
            <a:spLocks noChangeArrowheads="1"/>
          </p:cNvSpPr>
          <p:nvPr/>
        </p:nvSpPr>
        <p:spPr bwMode="auto">
          <a:xfrm rot="5400000">
            <a:off x="105410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 hr</a:t>
            </a:r>
          </a:p>
        </p:txBody>
      </p:sp>
      <p:sp>
        <p:nvSpPr>
          <p:cNvPr id="11273" name="TextBox 17"/>
          <p:cNvSpPr txBox="1">
            <a:spLocks noChangeArrowheads="1"/>
          </p:cNvSpPr>
          <p:nvPr/>
        </p:nvSpPr>
        <p:spPr bwMode="auto">
          <a:xfrm rot="5400000">
            <a:off x="2603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30 min</a:t>
            </a:r>
          </a:p>
        </p:txBody>
      </p:sp>
      <p:sp>
        <p:nvSpPr>
          <p:cNvPr id="11274" name="TextBox 18"/>
          <p:cNvSpPr txBox="1">
            <a:spLocks noChangeArrowheads="1"/>
          </p:cNvSpPr>
          <p:nvPr/>
        </p:nvSpPr>
        <p:spPr bwMode="auto">
          <a:xfrm rot="5400000">
            <a:off x="157638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hr</a:t>
            </a:r>
          </a:p>
        </p:txBody>
      </p:sp>
      <p:sp>
        <p:nvSpPr>
          <p:cNvPr id="11275" name="TextBox 19"/>
          <p:cNvSpPr txBox="1">
            <a:spLocks noChangeArrowheads="1"/>
          </p:cNvSpPr>
          <p:nvPr/>
        </p:nvSpPr>
        <p:spPr bwMode="auto">
          <a:xfrm rot="5400000">
            <a:off x="185817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24 hr</a:t>
            </a:r>
          </a:p>
        </p:txBody>
      </p:sp>
      <p:sp>
        <p:nvSpPr>
          <p:cNvPr id="11276" name="TextBox 20"/>
          <p:cNvSpPr txBox="1">
            <a:spLocks noChangeArrowheads="1"/>
          </p:cNvSpPr>
          <p:nvPr/>
        </p:nvSpPr>
        <p:spPr bwMode="auto">
          <a:xfrm rot="5400000">
            <a:off x="20256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day</a:t>
            </a:r>
          </a:p>
        </p:txBody>
      </p:sp>
      <p:sp>
        <p:nvSpPr>
          <p:cNvPr id="11277" name="TextBox 21"/>
          <p:cNvSpPr txBox="1">
            <a:spLocks noChangeArrowheads="1"/>
          </p:cNvSpPr>
          <p:nvPr/>
        </p:nvSpPr>
        <p:spPr bwMode="auto">
          <a:xfrm rot="5400000">
            <a:off x="21820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 day</a:t>
            </a:r>
          </a:p>
        </p:txBody>
      </p:sp>
      <p:sp>
        <p:nvSpPr>
          <p:cNvPr id="11278" name="TextBox 22"/>
          <p:cNvSpPr txBox="1">
            <a:spLocks noChangeArrowheads="1"/>
          </p:cNvSpPr>
          <p:nvPr/>
        </p:nvSpPr>
        <p:spPr bwMode="auto">
          <a:xfrm rot="5400000">
            <a:off x="236537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14 day</a:t>
            </a:r>
          </a:p>
        </p:txBody>
      </p:sp>
      <p:sp>
        <p:nvSpPr>
          <p:cNvPr id="11279" name="TextBox 23"/>
          <p:cNvSpPr txBox="1">
            <a:spLocks noChangeArrowheads="1"/>
          </p:cNvSpPr>
          <p:nvPr/>
        </p:nvSpPr>
        <p:spPr bwMode="auto">
          <a:xfrm rot="5400000">
            <a:off x="25249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21 day</a:t>
            </a:r>
          </a:p>
        </p:txBody>
      </p:sp>
      <p:sp>
        <p:nvSpPr>
          <p:cNvPr id="11280" name="TextBox 24"/>
          <p:cNvSpPr txBox="1">
            <a:spLocks noChangeArrowheads="1"/>
          </p:cNvSpPr>
          <p:nvPr/>
        </p:nvSpPr>
        <p:spPr bwMode="auto">
          <a:xfrm rot="5400000">
            <a:off x="26773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28 day</a:t>
            </a:r>
          </a:p>
        </p:txBody>
      </p:sp>
      <p:sp>
        <p:nvSpPr>
          <p:cNvPr id="11281" name="TextBox 25"/>
          <p:cNvSpPr txBox="1">
            <a:spLocks noChangeArrowheads="1"/>
          </p:cNvSpPr>
          <p:nvPr/>
        </p:nvSpPr>
        <p:spPr bwMode="auto">
          <a:xfrm>
            <a:off x="1138238" y="6519863"/>
            <a:ext cx="14049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b="1">
                <a:solidFill>
                  <a:srgbClr val="C00000"/>
                </a:solidFill>
              </a:rPr>
              <a:t>Replicate 1</a:t>
            </a:r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29591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1202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279796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24757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263683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231457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19923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21534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183118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150891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167005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134778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5421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70326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3802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02552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118665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>
            <a:off x="86439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00" name="TextBox 57"/>
          <p:cNvSpPr txBox="1">
            <a:spLocks noChangeArrowheads="1"/>
          </p:cNvSpPr>
          <p:nvPr/>
        </p:nvSpPr>
        <p:spPr bwMode="auto">
          <a:xfrm rot="5400000">
            <a:off x="34607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 hr</a:t>
            </a:r>
          </a:p>
        </p:txBody>
      </p:sp>
      <p:sp>
        <p:nvSpPr>
          <p:cNvPr id="11301" name="TextBox 58"/>
          <p:cNvSpPr txBox="1">
            <a:spLocks noChangeArrowheads="1"/>
          </p:cNvSpPr>
          <p:nvPr/>
        </p:nvSpPr>
        <p:spPr bwMode="auto">
          <a:xfrm rot="5400000">
            <a:off x="282733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0 min</a:t>
            </a:r>
          </a:p>
        </p:txBody>
      </p:sp>
      <p:sp>
        <p:nvSpPr>
          <p:cNvPr id="11302" name="TextBox 59"/>
          <p:cNvSpPr txBox="1">
            <a:spLocks noChangeArrowheads="1"/>
          </p:cNvSpPr>
          <p:nvPr/>
        </p:nvSpPr>
        <p:spPr bwMode="auto">
          <a:xfrm rot="5400000">
            <a:off x="394970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 hr</a:t>
            </a:r>
          </a:p>
        </p:txBody>
      </p:sp>
      <p:sp>
        <p:nvSpPr>
          <p:cNvPr id="11303" name="TextBox 60"/>
          <p:cNvSpPr txBox="1">
            <a:spLocks noChangeArrowheads="1"/>
          </p:cNvSpPr>
          <p:nvPr/>
        </p:nvSpPr>
        <p:spPr bwMode="auto">
          <a:xfrm rot="5400000">
            <a:off x="31559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30 min</a:t>
            </a:r>
          </a:p>
        </p:txBody>
      </p:sp>
      <p:sp>
        <p:nvSpPr>
          <p:cNvPr id="11304" name="TextBox 61"/>
          <p:cNvSpPr txBox="1">
            <a:spLocks noChangeArrowheads="1"/>
          </p:cNvSpPr>
          <p:nvPr/>
        </p:nvSpPr>
        <p:spPr bwMode="auto">
          <a:xfrm rot="5400000">
            <a:off x="447198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hr</a:t>
            </a:r>
          </a:p>
        </p:txBody>
      </p:sp>
      <p:sp>
        <p:nvSpPr>
          <p:cNvPr id="11305" name="TextBox 62"/>
          <p:cNvSpPr txBox="1">
            <a:spLocks noChangeArrowheads="1"/>
          </p:cNvSpPr>
          <p:nvPr/>
        </p:nvSpPr>
        <p:spPr bwMode="auto">
          <a:xfrm rot="5400000">
            <a:off x="475377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24 hr</a:t>
            </a:r>
          </a:p>
        </p:txBody>
      </p:sp>
      <p:sp>
        <p:nvSpPr>
          <p:cNvPr id="11306" name="TextBox 63"/>
          <p:cNvSpPr txBox="1">
            <a:spLocks noChangeArrowheads="1"/>
          </p:cNvSpPr>
          <p:nvPr/>
        </p:nvSpPr>
        <p:spPr bwMode="auto">
          <a:xfrm rot="5400000">
            <a:off x="492125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day</a:t>
            </a:r>
          </a:p>
        </p:txBody>
      </p:sp>
      <p:sp>
        <p:nvSpPr>
          <p:cNvPr id="11307" name="TextBox 64"/>
          <p:cNvSpPr txBox="1">
            <a:spLocks noChangeArrowheads="1"/>
          </p:cNvSpPr>
          <p:nvPr/>
        </p:nvSpPr>
        <p:spPr bwMode="auto">
          <a:xfrm rot="5400000">
            <a:off x="50776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 day</a:t>
            </a:r>
          </a:p>
        </p:txBody>
      </p:sp>
      <p:sp>
        <p:nvSpPr>
          <p:cNvPr id="11308" name="TextBox 65"/>
          <p:cNvSpPr txBox="1">
            <a:spLocks noChangeArrowheads="1"/>
          </p:cNvSpPr>
          <p:nvPr/>
        </p:nvSpPr>
        <p:spPr bwMode="auto">
          <a:xfrm rot="5400000">
            <a:off x="526097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14 day</a:t>
            </a:r>
          </a:p>
        </p:txBody>
      </p:sp>
      <p:sp>
        <p:nvSpPr>
          <p:cNvPr id="11309" name="TextBox 66"/>
          <p:cNvSpPr txBox="1">
            <a:spLocks noChangeArrowheads="1"/>
          </p:cNvSpPr>
          <p:nvPr/>
        </p:nvSpPr>
        <p:spPr bwMode="auto">
          <a:xfrm rot="5400000">
            <a:off x="54205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21 day</a:t>
            </a:r>
          </a:p>
        </p:txBody>
      </p:sp>
      <p:sp>
        <p:nvSpPr>
          <p:cNvPr id="11310" name="TextBox 67"/>
          <p:cNvSpPr txBox="1">
            <a:spLocks noChangeArrowheads="1"/>
          </p:cNvSpPr>
          <p:nvPr/>
        </p:nvSpPr>
        <p:spPr bwMode="auto">
          <a:xfrm rot="5400000">
            <a:off x="5572920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28 day</a:t>
            </a:r>
          </a:p>
        </p:txBody>
      </p:sp>
      <p:sp>
        <p:nvSpPr>
          <p:cNvPr id="11311" name="TextBox 68"/>
          <p:cNvSpPr txBox="1">
            <a:spLocks noChangeArrowheads="1"/>
          </p:cNvSpPr>
          <p:nvPr/>
        </p:nvSpPr>
        <p:spPr bwMode="auto">
          <a:xfrm>
            <a:off x="4033838" y="6519863"/>
            <a:ext cx="13668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b="1">
                <a:solidFill>
                  <a:srgbClr val="C00000"/>
                </a:solidFill>
              </a:rPr>
              <a:t>Replicate 2</a:t>
            </a:r>
          </a:p>
        </p:txBody>
      </p:sp>
      <p:cxnSp>
        <p:nvCxnSpPr>
          <p:cNvPr id="70" name="Straight Connector 69"/>
          <p:cNvCxnSpPr/>
          <p:nvPr/>
        </p:nvCxnSpPr>
        <p:spPr>
          <a:xfrm rot="5400000">
            <a:off x="58547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>
            <a:off x="60158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>
            <a:off x="569356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rot="5400000">
            <a:off x="53713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>
            <a:off x="553243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>
            <a:off x="521017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>
            <a:off x="48879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rot="5400000">
            <a:off x="50490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472678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5400000">
            <a:off x="440451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456565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5400000">
            <a:off x="424338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>
            <a:off x="34377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359886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>
            <a:off x="32766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rot="5400000">
            <a:off x="392112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408225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>
            <a:off x="375999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30" name="TextBox 87"/>
          <p:cNvSpPr txBox="1">
            <a:spLocks noChangeArrowheads="1"/>
          </p:cNvSpPr>
          <p:nvPr/>
        </p:nvSpPr>
        <p:spPr bwMode="auto">
          <a:xfrm rot="5400000">
            <a:off x="6368257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 hr</a:t>
            </a:r>
          </a:p>
        </p:txBody>
      </p:sp>
      <p:sp>
        <p:nvSpPr>
          <p:cNvPr id="11331" name="TextBox 88"/>
          <p:cNvSpPr txBox="1">
            <a:spLocks noChangeArrowheads="1"/>
          </p:cNvSpPr>
          <p:nvPr/>
        </p:nvSpPr>
        <p:spPr bwMode="auto">
          <a:xfrm rot="5400000">
            <a:off x="5734845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0 min</a:t>
            </a:r>
          </a:p>
        </p:txBody>
      </p:sp>
      <p:sp>
        <p:nvSpPr>
          <p:cNvPr id="11332" name="TextBox 89"/>
          <p:cNvSpPr txBox="1">
            <a:spLocks noChangeArrowheads="1"/>
          </p:cNvSpPr>
          <p:nvPr/>
        </p:nvSpPr>
        <p:spPr bwMode="auto">
          <a:xfrm rot="5400000">
            <a:off x="6857207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 hr</a:t>
            </a:r>
          </a:p>
        </p:txBody>
      </p:sp>
      <p:sp>
        <p:nvSpPr>
          <p:cNvPr id="11333" name="TextBox 90"/>
          <p:cNvSpPr txBox="1">
            <a:spLocks noChangeArrowheads="1"/>
          </p:cNvSpPr>
          <p:nvPr/>
        </p:nvSpPr>
        <p:spPr bwMode="auto">
          <a:xfrm rot="5400000">
            <a:off x="6062663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30 min</a:t>
            </a:r>
          </a:p>
        </p:txBody>
      </p:sp>
      <p:sp>
        <p:nvSpPr>
          <p:cNvPr id="11334" name="TextBox 91"/>
          <p:cNvSpPr txBox="1">
            <a:spLocks noChangeArrowheads="1"/>
          </p:cNvSpPr>
          <p:nvPr/>
        </p:nvSpPr>
        <p:spPr bwMode="auto">
          <a:xfrm rot="5400000">
            <a:off x="7378701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hr</a:t>
            </a:r>
          </a:p>
        </p:txBody>
      </p:sp>
      <p:sp>
        <p:nvSpPr>
          <p:cNvPr id="11335" name="TextBox 92"/>
          <p:cNvSpPr txBox="1">
            <a:spLocks noChangeArrowheads="1"/>
          </p:cNvSpPr>
          <p:nvPr/>
        </p:nvSpPr>
        <p:spPr bwMode="auto">
          <a:xfrm rot="5400000">
            <a:off x="766127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24 hr</a:t>
            </a:r>
          </a:p>
        </p:txBody>
      </p:sp>
      <p:sp>
        <p:nvSpPr>
          <p:cNvPr id="11336" name="TextBox 93"/>
          <p:cNvSpPr txBox="1">
            <a:spLocks noChangeArrowheads="1"/>
          </p:cNvSpPr>
          <p:nvPr/>
        </p:nvSpPr>
        <p:spPr bwMode="auto">
          <a:xfrm rot="5400000">
            <a:off x="7828757" y="6361906"/>
            <a:ext cx="989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4 day</a:t>
            </a:r>
          </a:p>
        </p:txBody>
      </p:sp>
      <p:sp>
        <p:nvSpPr>
          <p:cNvPr id="11337" name="TextBox 94"/>
          <p:cNvSpPr txBox="1">
            <a:spLocks noChangeArrowheads="1"/>
          </p:cNvSpPr>
          <p:nvPr/>
        </p:nvSpPr>
        <p:spPr bwMode="auto">
          <a:xfrm rot="5400000">
            <a:off x="798512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7 day</a:t>
            </a:r>
          </a:p>
        </p:txBody>
      </p:sp>
      <p:sp>
        <p:nvSpPr>
          <p:cNvPr id="11338" name="TextBox 95"/>
          <p:cNvSpPr txBox="1">
            <a:spLocks noChangeArrowheads="1"/>
          </p:cNvSpPr>
          <p:nvPr/>
        </p:nvSpPr>
        <p:spPr bwMode="auto">
          <a:xfrm rot="5400000">
            <a:off x="8167688" y="6362700"/>
            <a:ext cx="9890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14 day</a:t>
            </a:r>
          </a:p>
        </p:txBody>
      </p:sp>
      <p:sp>
        <p:nvSpPr>
          <p:cNvPr id="11339" name="TextBox 96"/>
          <p:cNvSpPr txBox="1">
            <a:spLocks noChangeArrowheads="1"/>
          </p:cNvSpPr>
          <p:nvPr/>
        </p:nvSpPr>
        <p:spPr bwMode="auto">
          <a:xfrm rot="5400000">
            <a:off x="832802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21 day</a:t>
            </a:r>
          </a:p>
        </p:txBody>
      </p:sp>
      <p:sp>
        <p:nvSpPr>
          <p:cNvPr id="11340" name="TextBox 97"/>
          <p:cNvSpPr txBox="1">
            <a:spLocks noChangeArrowheads="1"/>
          </p:cNvSpPr>
          <p:nvPr/>
        </p:nvSpPr>
        <p:spPr bwMode="auto">
          <a:xfrm rot="5400000">
            <a:off x="8480426" y="6362700"/>
            <a:ext cx="9890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/>
              <a:t>28 day</a:t>
            </a:r>
          </a:p>
        </p:txBody>
      </p:sp>
      <p:sp>
        <p:nvSpPr>
          <p:cNvPr id="11341" name="TextBox 98"/>
          <p:cNvSpPr txBox="1">
            <a:spLocks noChangeArrowheads="1"/>
          </p:cNvSpPr>
          <p:nvPr/>
        </p:nvSpPr>
        <p:spPr bwMode="auto">
          <a:xfrm>
            <a:off x="6940550" y="6519863"/>
            <a:ext cx="16319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b="1">
                <a:solidFill>
                  <a:srgbClr val="C00000"/>
                </a:solidFill>
              </a:rPr>
              <a:t>Replicate 3</a:t>
            </a:r>
          </a:p>
        </p:txBody>
      </p:sp>
      <p:cxnSp>
        <p:nvCxnSpPr>
          <p:cNvPr id="100" name="Straight Connector 99"/>
          <p:cNvCxnSpPr/>
          <p:nvPr/>
        </p:nvCxnSpPr>
        <p:spPr>
          <a:xfrm rot="5400000">
            <a:off x="87614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89225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>
            <a:off x="860028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>
            <a:off x="827801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843915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811688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>
            <a:off x="779462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795575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>
            <a:off x="763349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7311232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5400000">
            <a:off x="747236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>
            <a:off x="7150100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>
            <a:off x="6344444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5400000">
            <a:off x="6505575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rot="5400000">
            <a:off x="6183313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5400000">
            <a:off x="6827838" y="607377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5400000">
            <a:off x="6988969" y="6072981"/>
            <a:ext cx="76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5400000">
            <a:off x="6666707" y="6072981"/>
            <a:ext cx="762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3238500" y="869950"/>
            <a:ext cx="39688" cy="5141913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6124575" y="1092200"/>
            <a:ext cx="7938" cy="4919663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62" name="TextBox 13"/>
          <p:cNvSpPr txBox="1">
            <a:spLocks noChangeArrowheads="1"/>
          </p:cNvSpPr>
          <p:nvPr/>
        </p:nvSpPr>
        <p:spPr bwMode="auto">
          <a:xfrm>
            <a:off x="0" y="115888"/>
            <a:ext cx="3390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Arial Rounded MT Bold" pitchFamily="34" charset="0"/>
              </a:rPr>
              <a:t>Downregulation</a:t>
            </a:r>
            <a:endParaRPr lang="en-GB" sz="3600" i="1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5&quot;/&gt;&lt;property id=&quot;20307&quot; value=&quot;260&quot;/&gt;&lt;/object&gt;&lt;object type=&quot;3&quot; unique_id=&quot;10006&quot;&gt;&lt;property id=&quot;20148&quot; value=&quot;5&quot;/&gt;&lt;property id=&quot;20300&quot; value=&quot;Slide 26&quot;/&gt;&lt;property id=&quot;20307&quot; value=&quot;261&quot;/&gt;&lt;/object&gt;&lt;object type=&quot;3&quot; unique_id=&quot;10007&quot;&gt;&lt;property id=&quot;20148&quot; value=&quot;5&quot;/&gt;&lt;property id=&quot;20300&quot; value=&quot;Slide 28&quot;/&gt;&lt;property id=&quot;20307&quot; value=&quot;259&quot;/&gt;&lt;/object&gt;&lt;object type=&quot;3&quot; unique_id=&quot;10182&quot;&gt;&lt;property id=&quot;20148&quot; value=&quot;5&quot;/&gt;&lt;property id=&quot;20300&quot; value=&quot;Slide 2&quot;/&gt;&lt;property id=&quot;20307&quot; value=&quot;263&quot;/&gt;&lt;/object&gt;&lt;object type=&quot;3&quot; unique_id=&quot;10183&quot;&gt;&lt;property id=&quot;20148&quot; value=&quot;5&quot;/&gt;&lt;property id=&quot;20300&quot; value=&quot;Slide 3&quot;/&gt;&lt;property id=&quot;20307&quot; value=&quot;262&quot;/&gt;&lt;/object&gt;&lt;object type=&quot;3&quot; unique_id=&quot;10185&quot;&gt;&lt;property id=&quot;20148&quot; value=&quot;5&quot;/&gt;&lt;property id=&quot;20300&quot; value=&quot;Slide 7&quot;/&gt;&lt;property id=&quot;20307&quot; value=&quot;266&quot;/&gt;&lt;/object&gt;&lt;object type=&quot;3&quot; unique_id=&quot;10186&quot;&gt;&lt;property id=&quot;20148&quot; value=&quot;5&quot;/&gt;&lt;property id=&quot;20300&quot; value=&quot;Slide 9&quot;/&gt;&lt;property id=&quot;20307&quot; value=&quot;267&quot;/&gt;&lt;/object&gt;&lt;object type=&quot;3&quot; unique_id=&quot;10187&quot;&gt;&lt;property id=&quot;20148&quot; value=&quot;5&quot;/&gt;&lt;property id=&quot;20300&quot; value=&quot;Slide 8&quot;/&gt;&lt;property id=&quot;20307&quot; value=&quot;268&quot;/&gt;&lt;/object&gt;&lt;object type=&quot;3&quot; unique_id=&quot;10188&quot;&gt;&lt;property id=&quot;20148&quot; value=&quot;5&quot;/&gt;&lt;property id=&quot;20300&quot; value=&quot;Slide 10&quot;/&gt;&lt;property id=&quot;20307&quot; value=&quot;269&quot;/&gt;&lt;/object&gt;&lt;object type=&quot;3&quot; unique_id=&quot;10190&quot;&gt;&lt;property id=&quot;20148&quot; value=&quot;5&quot;/&gt;&lt;property id=&quot;20300&quot; value=&quot;Slide 5&quot;/&gt;&lt;property id=&quot;20307&quot; value=&quot;271&quot;/&gt;&lt;/object&gt;&lt;object type=&quot;3&quot; unique_id=&quot;10191&quot;&gt;&lt;property id=&quot;20148&quot; value=&quot;5&quot;/&gt;&lt;property id=&quot;20300&quot; value=&quot;Slide 6&quot;/&gt;&lt;property id=&quot;20307&quot; value=&quot;272&quot;/&gt;&lt;/object&gt;&lt;object type=&quot;3&quot; unique_id=&quot;10192&quot;&gt;&lt;property id=&quot;20148&quot; value=&quot;5&quot;/&gt;&lt;property id=&quot;20300&quot; value=&quot;Slide 11&quot;/&gt;&lt;property id=&quot;20307&quot; value=&quot;273&quot;/&gt;&lt;/object&gt;&lt;object type=&quot;3&quot; unique_id=&quot;10193&quot;&gt;&lt;property id=&quot;20148&quot; value=&quot;5&quot;/&gt;&lt;property id=&quot;20300&quot; value=&quot;Slide 12&quot;/&gt;&lt;property id=&quot;20307&quot; value=&quot;274&quot;/&gt;&lt;/object&gt;&lt;object type=&quot;3&quot; unique_id=&quot;10194&quot;&gt;&lt;property id=&quot;20148&quot; value=&quot;5&quot;/&gt;&lt;property id=&quot;20300&quot; value=&quot;Slide 13&quot;/&gt;&lt;property id=&quot;20307&quot; value=&quot;275&quot;/&gt;&lt;/object&gt;&lt;object type=&quot;3&quot; unique_id=&quot;10195&quot;&gt;&lt;property id=&quot;20148&quot; value=&quot;5&quot;/&gt;&lt;property id=&quot;20300&quot; value=&quot;Slide 14&quot;/&gt;&lt;property id=&quot;20307&quot; value=&quot;276&quot;/&gt;&lt;/object&gt;&lt;object type=&quot;3&quot; unique_id=&quot;10196&quot;&gt;&lt;property id=&quot;20148&quot; value=&quot;5&quot;/&gt;&lt;property id=&quot;20300&quot; value=&quot;Slide 15&quot;/&gt;&lt;property id=&quot;20307&quot; value=&quot;277&quot;/&gt;&lt;/object&gt;&lt;object type=&quot;3&quot; unique_id=&quot;10197&quot;&gt;&lt;property id=&quot;20148&quot; value=&quot;5&quot;/&gt;&lt;property id=&quot;20300&quot; value=&quot;Slide 16&quot;/&gt;&lt;property id=&quot;20307&quot; value=&quot;278&quot;/&gt;&lt;/object&gt;&lt;object type=&quot;3&quot; unique_id=&quot;10198&quot;&gt;&lt;property id=&quot;20148&quot; value=&quot;5&quot;/&gt;&lt;property id=&quot;20300&quot; value=&quot;Slide 17&quot;/&gt;&lt;property id=&quot;20307&quot; value=&quot;279&quot;/&gt;&lt;/object&gt;&lt;object type=&quot;3&quot; unique_id=&quot;10199&quot;&gt;&lt;property id=&quot;20148&quot; value=&quot;5&quot;/&gt;&lt;property id=&quot;20300&quot; value=&quot;Slide 18&quot;/&gt;&lt;property id=&quot;20307&quot; value=&quot;280&quot;/&gt;&lt;/object&gt;&lt;object type=&quot;3&quot; unique_id=&quot;10200&quot;&gt;&lt;property id=&quot;20148&quot; value=&quot;5&quot;/&gt;&lt;property id=&quot;20300&quot; value=&quot;Slide 19&quot;/&gt;&lt;property id=&quot;20307&quot; value=&quot;281&quot;/&gt;&lt;/object&gt;&lt;object type=&quot;3&quot; unique_id=&quot;10201&quot;&gt;&lt;property id=&quot;20148&quot; value=&quot;5&quot;/&gt;&lt;property id=&quot;20300&quot; value=&quot;Slide 20&quot;/&gt;&lt;property id=&quot;20307&quot; value=&quot;282&quot;/&gt;&lt;/object&gt;&lt;object type=&quot;3&quot; unique_id=&quot;10202&quot;&gt;&lt;property id=&quot;20148&quot; value=&quot;5&quot;/&gt;&lt;property id=&quot;20300&quot; value=&quot;Slide 21&quot;/&gt;&lt;property id=&quot;20307&quot; value=&quot;283&quot;/&gt;&lt;/object&gt;&lt;object type=&quot;3&quot; unique_id=&quot;10203&quot;&gt;&lt;property id=&quot;20148&quot; value=&quot;5&quot;/&gt;&lt;property id=&quot;20300&quot; value=&quot;Slide 22&quot;/&gt;&lt;property id=&quot;20307&quot; value=&quot;284&quot;/&gt;&lt;/object&gt;&lt;object type=&quot;3&quot; unique_id=&quot;10204&quot;&gt;&lt;property id=&quot;20148&quot; value=&quot;5&quot;/&gt;&lt;property id=&quot;20300&quot; value=&quot;Slide 27&quot;/&gt;&lt;property id=&quot;20307&quot; value=&quot;265&quot;/&gt;&lt;/object&gt;&lt;object type=&quot;3&quot; unique_id=&quot;10321&quot;&gt;&lt;property id=&quot;20148&quot; value=&quot;5&quot;/&gt;&lt;property id=&quot;20300&quot; value=&quot;Slide 23&quot;/&gt;&lt;property id=&quot;20307&quot; value=&quot;285&quot;/&gt;&lt;/object&gt;&lt;object type=&quot;3&quot; unique_id=&quot;10322&quot;&gt;&lt;property id=&quot;20148&quot; value=&quot;5&quot;/&gt;&lt;property id=&quot;20300&quot; value=&quot;Slide 24&quot;/&gt;&lt;property id=&quot;20307&quot; value=&quot;286&quot;/&gt;&lt;/object&gt;&lt;object type=&quot;3&quot; unique_id=&quot;10478&quot;&gt;&lt;property id=&quot;20148&quot; value=&quot;5&quot;/&gt;&lt;property id=&quot;20300&quot; value=&quot;Slide 4&quot;/&gt;&lt;property id=&quot;20307&quot; value=&quot;28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Blank Presentation">
    <a:majorFont>
      <a:latin typeface="Arial"/>
      <a:ea typeface="ＭＳ Ｐゴシック"/>
      <a:cs typeface="ＭＳ Ｐゴシック"/>
    </a:majorFont>
    <a:minorFont>
      <a:latin typeface="Arial"/>
      <a:ea typeface="ＭＳ Ｐゴシック"/>
      <a:cs typeface="ＭＳ Ｐゴシック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Microsoft Office PowerPoint</Application>
  <PresentationFormat>On-screen Show (4:3)</PresentationFormat>
  <Paragraphs>257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Blank Presentation</vt:lpstr>
      <vt:lpstr>Slide 1</vt:lpstr>
      <vt:lpstr>Formation of bone</vt:lpstr>
      <vt:lpstr>Slide 3</vt:lpstr>
      <vt:lpstr>Mineralisation of osteoblasts</vt:lpstr>
      <vt:lpstr>Slide 5</vt:lpstr>
      <vt:lpstr>Mineralisation time course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The SAOS2 model</vt:lpstr>
      <vt:lpstr>Slide 34</vt:lpstr>
    </vt:vector>
  </TitlesOfParts>
  <Company>DAPS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DAPS Elliot</dc:creator>
  <cp:lastModifiedBy>Windows User</cp:lastModifiedBy>
  <cp:revision>107</cp:revision>
  <dcterms:created xsi:type="dcterms:W3CDTF">2011-03-17T16:22:43Z</dcterms:created>
  <dcterms:modified xsi:type="dcterms:W3CDTF">2011-10-18T02:00:55Z</dcterms:modified>
</cp:coreProperties>
</file>