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57" r:id="rId4"/>
    <p:sldId id="265" r:id="rId5"/>
    <p:sldId id="258" r:id="rId6"/>
    <p:sldId id="262" r:id="rId7"/>
    <p:sldId id="261" r:id="rId8"/>
    <p:sldId id="275" r:id="rId9"/>
    <p:sldId id="266" r:id="rId10"/>
    <p:sldId id="259" r:id="rId11"/>
    <p:sldId id="268" r:id="rId12"/>
    <p:sldId id="276" r:id="rId13"/>
    <p:sldId id="269" r:id="rId14"/>
    <p:sldId id="271" r:id="rId15"/>
    <p:sldId id="272" r:id="rId16"/>
    <p:sldId id="273" r:id="rId17"/>
    <p:sldId id="274" r:id="rId18"/>
    <p:sldId id="280" r:id="rId19"/>
    <p:sldId id="277" r:id="rId20"/>
    <p:sldId id="279" r:id="rId21"/>
    <p:sldId id="278" r:id="rId22"/>
    <p:sldId id="282" r:id="rId23"/>
    <p:sldId id="281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3FF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25" d="100"/>
          <a:sy n="125" d="100"/>
        </p:scale>
        <p:origin x="-121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E8B65-91CB-8343-B790-BF35F95FBCC0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7C3D9-5E1D-5543-AB4B-D3B4FE9327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49BB8-4763-554F-962E-51AF2C284E31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47AD-FC7D-7348-8EF8-15A2A854E9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FCF3-2D80-1244-827C-E14ACFFDDDF9}" type="datetime1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5A4C-078C-BF4C-922D-9A2E8CFDD01D}" type="datetime1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75F-DAA7-2B49-B104-C21E45D2857E}" type="datetime1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446A-6B41-EE4C-9153-C3BEA8A92D0D}" type="datetime1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5360-70BA-DB42-93DB-51E5160C4BE5}" type="datetime1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B228-8294-C541-9798-99EE71449CA7}" type="datetime1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E7B1-DE84-7840-9442-2F468ADA294E}" type="datetime1">
              <a:rPr lang="en-US" smtClean="0"/>
              <a:t>11/9/11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0E7F-78B1-6E47-A096-066793859CB0}" type="datetime1">
              <a:rPr lang="en-US" smtClean="0"/>
              <a:t>11/9/11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F65-9F09-FC43-B664-BCA6E2F234E9}" type="datetime1">
              <a:rPr lang="en-US" smtClean="0"/>
              <a:t>11/9/11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AAC3-F77B-704A-AFA2-E1A6C6D98AEF}" type="datetime1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8422-AF28-BF49-BFB3-39C4F3005B06}" type="datetime1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A223E-22BC-274D-983D-CD327ADD8C36}" type="datetime1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D508-40C0-BE4A-B590-844FFF9880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uri.lbl.gov:8600/fonse/" TargetMode="Externa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laxy.berkeleybop.or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bofoundry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Analysis using the FANTOM5 Ontology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Mungall</a:t>
            </a:r>
            <a:endParaRPr lang="en-US" dirty="0" smtClean="0"/>
          </a:p>
          <a:p>
            <a:r>
              <a:rPr lang="en-US" dirty="0" smtClean="0"/>
              <a:t>Lawrence Berkeley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Ontologies</a:t>
            </a:r>
            <a:r>
              <a:rPr lang="en-US" dirty="0" smtClean="0"/>
              <a:t> connect biological knowledge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752600"/>
            <a:ext cx="8001000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FANTOM5 Ontology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5029200"/>
            <a:ext cx="1905000" cy="1447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Uberon</a:t>
            </a:r>
            <a:endParaRPr lang="en-US" dirty="0" smtClean="0"/>
          </a:p>
          <a:p>
            <a:pPr algn="ctr"/>
            <a:r>
              <a:rPr lang="en-US" dirty="0" smtClean="0"/>
              <a:t>(metazoan gross anatomy)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57800" y="2743200"/>
            <a:ext cx="14478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Disease Ontology                                                            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58000" y="2743200"/>
            <a:ext cx="16764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Experimental Factor Ontology     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86200" y="2743200"/>
            <a:ext cx="1143000" cy="1676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BTO         Cell Lines              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838200" y="2362200"/>
            <a:ext cx="990600" cy="2819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2667000"/>
            <a:ext cx="30480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 Ontology (CL)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2057400" y="2362200"/>
            <a:ext cx="9906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486400" y="2438400"/>
            <a:ext cx="9906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/>
          <p:cNvSpPr/>
          <p:nvPr/>
        </p:nvSpPr>
        <p:spPr>
          <a:xfrm>
            <a:off x="2057400" y="4267200"/>
            <a:ext cx="533400" cy="9144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038600" y="2438400"/>
            <a:ext cx="9906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162800" y="2400300"/>
            <a:ext cx="990600" cy="381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10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43200" y="6035675"/>
            <a:ext cx="1676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 Ontology</a:t>
            </a:r>
            <a:endParaRPr lang="en-US" dirty="0"/>
          </a:p>
        </p:txBody>
      </p:sp>
      <p:sp>
        <p:nvSpPr>
          <p:cNvPr id="21" name="Up-Down Arrow 20"/>
          <p:cNvSpPr/>
          <p:nvPr/>
        </p:nvSpPr>
        <p:spPr>
          <a:xfrm>
            <a:off x="2743200" y="4267200"/>
            <a:ext cx="533400" cy="6096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3352800" y="4267200"/>
            <a:ext cx="533400" cy="19812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743200" y="5410200"/>
            <a:ext cx="1676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Bio Proc.</a:t>
            </a:r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>
            <a:off x="3086100" y="4267200"/>
            <a:ext cx="533400" cy="12954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743200" y="4762500"/>
            <a:ext cx="1676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Cell Part</a:t>
            </a:r>
            <a:endParaRPr lang="en-US" dirty="0"/>
          </a:p>
        </p:txBody>
      </p:sp>
      <p:sp>
        <p:nvSpPr>
          <p:cNvPr id="24" name="Left-Right Arrow 23"/>
          <p:cNvSpPr/>
          <p:nvPr/>
        </p:nvSpPr>
        <p:spPr>
          <a:xfrm>
            <a:off x="3505200" y="3429000"/>
            <a:ext cx="533400" cy="304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57200" y="6248400"/>
            <a:ext cx="762000" cy="381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FMA</a:t>
            </a:r>
            <a:endParaRPr lang="en-US" sz="1400" dirty="0"/>
          </a:p>
        </p:txBody>
      </p:sp>
      <p:sp>
        <p:nvSpPr>
          <p:cNvPr id="26" name="Rounded Rectangle 25"/>
          <p:cNvSpPr/>
          <p:nvPr/>
        </p:nvSpPr>
        <p:spPr>
          <a:xfrm>
            <a:off x="1219200" y="6248400"/>
            <a:ext cx="533400" cy="381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1752600" y="6248400"/>
            <a:ext cx="838200" cy="381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EHDAA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99564"/>
            <a:ext cx="7397011" cy="3422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Leveraging Multiple </a:t>
            </a:r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3669613"/>
            <a:ext cx="3810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ph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0166" y="4126813"/>
            <a:ext cx="274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=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3575047"/>
            <a:ext cx="1621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</a:t>
            </a:r>
          </a:p>
          <a:p>
            <a:r>
              <a:rPr lang="en-US" dirty="0" smtClean="0"/>
              <a:t>(cell ontology)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10400" y="3346447"/>
            <a:ext cx="2070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DO</a:t>
            </a:r>
          </a:p>
          <a:p>
            <a:r>
              <a:rPr lang="en-US" dirty="0" smtClean="0"/>
              <a:t>(disease ontology)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79256" y="5422214"/>
            <a:ext cx="2733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FF</a:t>
            </a:r>
          </a:p>
          <a:p>
            <a:r>
              <a:rPr lang="en-US" dirty="0" smtClean="0"/>
              <a:t>(FANTOM Five ontology)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0166" y="1353233"/>
            <a:ext cx="2789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13FF48"/>
                </a:solidFill>
              </a:rPr>
              <a:t>Uberon</a:t>
            </a:r>
            <a:endParaRPr lang="en-US" b="1" dirty="0" smtClean="0">
              <a:solidFill>
                <a:srgbClr val="13FF48"/>
              </a:solidFill>
            </a:endParaRPr>
          </a:p>
          <a:p>
            <a:r>
              <a:rPr lang="en-US" dirty="0" smtClean="0"/>
              <a:t>(gross anatomy ontology)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11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76928" y="4775883"/>
            <a:ext cx="260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Samples are </a:t>
            </a:r>
            <a:r>
              <a:rPr lang="en-US" dirty="0" smtClean="0"/>
              <a:t>leaf nodes</a:t>
            </a:r>
          </a:p>
          <a:p>
            <a:r>
              <a:rPr lang="en-US" dirty="0" smtClean="0"/>
              <a:t>in the FF ontology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495800" y="5080683"/>
            <a:ext cx="15811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82854" y="5237548"/>
            <a:ext cx="1917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FF:10600-108E6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Construction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OBO Domain </a:t>
            </a:r>
            <a:r>
              <a:rPr lang="en-US" b="1" dirty="0" err="1" smtClean="0"/>
              <a:t>Ontologies</a:t>
            </a:r>
            <a:endParaRPr lang="en-US" b="1" dirty="0" smtClean="0"/>
          </a:p>
          <a:p>
            <a:pPr lvl="1"/>
            <a:r>
              <a:rPr lang="en-US" dirty="0" smtClean="0"/>
              <a:t>Expert knowledge</a:t>
            </a:r>
          </a:p>
          <a:p>
            <a:pPr lvl="1"/>
            <a:r>
              <a:rPr lang="en-US" dirty="0" smtClean="0"/>
              <a:t>Automated </a:t>
            </a:r>
            <a:r>
              <a:rPr lang="en-US" dirty="0" err="1" smtClean="0"/>
              <a:t>reasoners</a:t>
            </a:r>
            <a:endParaRPr lang="en-US" dirty="0" smtClean="0"/>
          </a:p>
          <a:p>
            <a:r>
              <a:rPr lang="en-US" b="1" dirty="0" smtClean="0"/>
              <a:t>F5 Ontology</a:t>
            </a:r>
          </a:p>
          <a:p>
            <a:pPr lvl="1"/>
            <a:r>
              <a:rPr lang="en-US" dirty="0" smtClean="0"/>
              <a:t>Automated entity recognition</a:t>
            </a:r>
          </a:p>
          <a:p>
            <a:pPr lvl="2"/>
            <a:r>
              <a:rPr lang="en-US" dirty="0" smtClean="0"/>
              <a:t>FF:11294-117A7</a:t>
            </a:r>
          </a:p>
          <a:p>
            <a:pPr lvl="3"/>
            <a:r>
              <a:rPr lang="en-US" dirty="0" smtClean="0"/>
              <a:t> {Chicken} {</a:t>
            </a:r>
            <a:r>
              <a:rPr lang="en-US" dirty="0" err="1" smtClean="0"/>
              <a:t>Mesenchymal</a:t>
            </a:r>
            <a:r>
              <a:rPr lang="en-US" dirty="0" smtClean="0"/>
              <a:t> stem </a:t>
            </a:r>
            <a:r>
              <a:rPr lang="en-US" dirty="0" err="1" smtClean="0"/>
              <a:t>cell}s</a:t>
            </a:r>
            <a:r>
              <a:rPr lang="en-US" dirty="0" smtClean="0"/>
              <a:t> – {bone marrow} derived, {donor1}</a:t>
            </a:r>
          </a:p>
          <a:p>
            <a:pPr lvl="1"/>
            <a:r>
              <a:rPr lang="en-US" dirty="0" smtClean="0"/>
              <a:t>Manual editing</a:t>
            </a:r>
          </a:p>
          <a:p>
            <a:pPr lvl="1"/>
            <a:r>
              <a:rPr lang="en-US" dirty="0" smtClean="0"/>
              <a:t>Automated reasoning</a:t>
            </a:r>
          </a:p>
          <a:p>
            <a:pPr lvl="2"/>
            <a:r>
              <a:rPr lang="en-US" dirty="0" smtClean="0"/>
              <a:t> CL:0002540 ! </a:t>
            </a:r>
            <a:r>
              <a:rPr lang="en-US" dirty="0" err="1" smtClean="0"/>
              <a:t>mesenchymal</a:t>
            </a:r>
            <a:r>
              <a:rPr lang="en-US" dirty="0" smtClean="0"/>
              <a:t> stem cell of the bone marrow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the F5 Ontology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Ontology Environment</a:t>
            </a:r>
          </a:p>
          <a:p>
            <a:pPr lvl="1"/>
            <a:r>
              <a:rPr lang="en-US" dirty="0" smtClean="0"/>
              <a:t>OBO-Edit</a:t>
            </a:r>
          </a:p>
          <a:p>
            <a:pPr lvl="1"/>
            <a:r>
              <a:rPr lang="en-US" dirty="0" smtClean="0"/>
              <a:t>Protégé 4</a:t>
            </a:r>
          </a:p>
          <a:p>
            <a:r>
              <a:rPr lang="en-US" dirty="0" smtClean="0"/>
              <a:t>Download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bo format (F5 ftp site)</a:t>
            </a:r>
          </a:p>
          <a:p>
            <a:pPr lvl="1"/>
            <a:r>
              <a:rPr lang="en-US" dirty="0" smtClean="0"/>
              <a:t>OWL RDF/XML</a:t>
            </a:r>
          </a:p>
          <a:p>
            <a:pPr lvl="1"/>
            <a:r>
              <a:rPr lang="en-US" dirty="0" smtClean="0"/>
              <a:t>Custom tabular formats</a:t>
            </a:r>
            <a:endParaRPr lang="en-US" dirty="0" smtClean="0"/>
          </a:p>
          <a:p>
            <a:r>
              <a:rPr lang="en-US" dirty="0" smtClean="0"/>
              <a:t>Web interface</a:t>
            </a:r>
          </a:p>
          <a:p>
            <a:pPr lvl="1"/>
            <a:r>
              <a:rPr lang="en-US" b="1" dirty="0" smtClean="0"/>
              <a:t>FONSE </a:t>
            </a:r>
            <a:r>
              <a:rPr lang="en-US" dirty="0" smtClean="0"/>
              <a:t>: </a:t>
            </a:r>
            <a:r>
              <a:rPr lang="en-US" b="1" dirty="0" err="1" smtClean="0"/>
              <a:t>F</a:t>
            </a:r>
            <a:r>
              <a:rPr lang="en-US" dirty="0" err="1" smtClean="0"/>
              <a:t>antom</a:t>
            </a:r>
            <a:r>
              <a:rPr lang="en-US" dirty="0" smtClean="0"/>
              <a:t> </a:t>
            </a:r>
            <a:r>
              <a:rPr lang="en-US" b="1" dirty="0" err="1" smtClean="0"/>
              <a:t>ON</a:t>
            </a:r>
            <a:r>
              <a:rPr lang="en-US" dirty="0" err="1" smtClean="0"/>
              <a:t>tology</a:t>
            </a:r>
            <a:r>
              <a:rPr lang="en-US" dirty="0" smtClean="0"/>
              <a:t> </a:t>
            </a:r>
            <a:r>
              <a:rPr lang="en-US" b="1" dirty="0" smtClean="0"/>
              <a:t>S</a:t>
            </a:r>
            <a:r>
              <a:rPr lang="en-US" dirty="0" smtClean="0"/>
              <a:t>ample </a:t>
            </a:r>
            <a:r>
              <a:rPr lang="en-US" b="1" dirty="0" smtClean="0"/>
              <a:t>E</a:t>
            </a:r>
            <a:r>
              <a:rPr lang="en-US" dirty="0" smtClean="0"/>
              <a:t>xplorer</a:t>
            </a:r>
          </a:p>
          <a:p>
            <a:pPr lvl="2"/>
            <a:r>
              <a:rPr lang="en-US" dirty="0" smtClean="0"/>
              <a:t>Temporary URL:</a:t>
            </a:r>
          </a:p>
          <a:p>
            <a:pPr lvl="3"/>
            <a:r>
              <a:rPr lang="en-US" dirty="0" smtClean="0">
                <a:hlinkClick r:id="rId2"/>
              </a:rPr>
              <a:t>http://yuri.lbl.gov:8600/fonse/</a:t>
            </a:r>
            <a:endParaRPr lang="en-US" dirty="0" smtClean="0"/>
          </a:p>
          <a:p>
            <a:pPr lvl="3"/>
            <a:r>
              <a:rPr lang="en-US" dirty="0" smtClean="0"/>
              <a:t>(ask me for the password)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5159502"/>
            <a:ext cx="965200" cy="119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"/>
            <a:ext cx="8837343" cy="685800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"/>
            <a:ext cx="8837343" cy="685800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15</a:t>
            </a:fld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5753100" y="457200"/>
            <a:ext cx="1600200" cy="685800"/>
          </a:xfrm>
          <a:prstGeom prst="wedgeEllipseCallout">
            <a:avLst>
              <a:gd name="adj1" fmla="val -107809"/>
              <a:gd name="adj2" fmla="val 1399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 of</a:t>
            </a:r>
          </a:p>
          <a:p>
            <a:pPr algn="ctr"/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2057400" y="4305300"/>
            <a:ext cx="1295400" cy="533400"/>
          </a:xfrm>
          <a:prstGeom prst="wedgeEllipseCallout">
            <a:avLst>
              <a:gd name="adj1" fmla="val -140975"/>
              <a:gd name="adj2" fmla="val 99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facet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858001" y="3905250"/>
            <a:ext cx="2131742" cy="800100"/>
          </a:xfrm>
          <a:prstGeom prst="wedgeEllipseCallout">
            <a:avLst>
              <a:gd name="adj1" fmla="val -102769"/>
              <a:gd name="adj2" fmla="val 2163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</a:t>
            </a:r>
          </a:p>
          <a:p>
            <a:pPr algn="ctr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2705100" y="2362200"/>
            <a:ext cx="1295400" cy="533400"/>
          </a:xfrm>
          <a:prstGeom prst="wedgeEllipseCallout">
            <a:avLst>
              <a:gd name="adj1" fmla="val -124504"/>
              <a:gd name="adj2" fmla="val 309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to filter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2590800" y="5822949"/>
            <a:ext cx="1752600" cy="898525"/>
          </a:xfrm>
          <a:prstGeom prst="wedgeEllipseCallout">
            <a:avLst>
              <a:gd name="adj1" fmla="val -74377"/>
              <a:gd name="adj2" fmla="val -1228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# of reproductive system samples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803"/>
            <a:ext cx="8610600" cy="6799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16</a:t>
            </a:fld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3352800" y="304800"/>
            <a:ext cx="1600200" cy="533400"/>
          </a:xfrm>
          <a:prstGeom prst="wedgeEllipseCallout">
            <a:avLst>
              <a:gd name="adj1" fmla="val -124504"/>
              <a:gd name="adj2" fmla="val 309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filters selected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2590800" y="5638800"/>
            <a:ext cx="1905000" cy="898525"/>
          </a:xfrm>
          <a:prstGeom prst="wedgeEllipseCallout">
            <a:avLst>
              <a:gd name="adj1" fmla="val -74377"/>
              <a:gd name="adj2" fmla="val -1228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reproductive system AND </a:t>
            </a:r>
            <a:r>
              <a:rPr lang="en-US" sz="1400" dirty="0" err="1" smtClean="0"/>
              <a:t>mesenchymal</a:t>
            </a:r>
            <a:endParaRPr lang="en-US" sz="1400" dirty="0"/>
          </a:p>
        </p:txBody>
      </p:sp>
      <p:sp>
        <p:nvSpPr>
          <p:cNvPr id="6" name="Oval Callout 5"/>
          <p:cNvSpPr/>
          <p:nvPr/>
        </p:nvSpPr>
        <p:spPr>
          <a:xfrm>
            <a:off x="5753100" y="457200"/>
            <a:ext cx="1600200" cy="685800"/>
          </a:xfrm>
          <a:prstGeom prst="wedgeEllipseCallout">
            <a:avLst>
              <a:gd name="adj1" fmla="val -121777"/>
              <a:gd name="adj2" fmla="val 1354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 of </a:t>
            </a:r>
            <a:r>
              <a:rPr lang="en-US" dirty="0" err="1" smtClean="0"/>
              <a:t>mes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samples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83"/>
            <a:ext cx="8686800" cy="67966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17</a:t>
            </a:fld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6248400" y="457200"/>
            <a:ext cx="1600200" cy="685800"/>
          </a:xfrm>
          <a:prstGeom prst="wedgeEllipseCallout">
            <a:avLst>
              <a:gd name="adj1" fmla="val 74414"/>
              <a:gd name="adj2" fmla="val 1799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 to </a:t>
            </a:r>
            <a:r>
              <a:rPr lang="en-US" dirty="0" err="1" smtClean="0"/>
              <a:t>Zenbu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main uses of the GO is for enrichment analysis</a:t>
            </a:r>
          </a:p>
          <a:p>
            <a:r>
              <a:rPr lang="en-US" dirty="0" smtClean="0"/>
              <a:t>Can we do the same for sample data?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130"/>
            <a:ext cx="8991600" cy="23041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4629329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Sample </a:t>
            </a:r>
            <a:r>
              <a:rPr lang="en-US" b="1" dirty="0" err="1"/>
              <a:t>SpecificCAGE</a:t>
            </a:r>
            <a:r>
              <a:rPr lang="en-US" b="1" dirty="0"/>
              <a:t> </a:t>
            </a:r>
            <a:r>
              <a:rPr lang="en-US" b="1" dirty="0" smtClean="0"/>
              <a:t>peaks</a:t>
            </a:r>
          </a:p>
          <a:p>
            <a:r>
              <a:rPr lang="en-US" dirty="0" smtClean="0"/>
              <a:t> </a:t>
            </a:r>
            <a:r>
              <a:rPr lang="en-US" dirty="0"/>
              <a:t>(global analysis without cell lineage info.</a:t>
            </a:r>
            <a:r>
              <a:rPr lang="en-US" dirty="0" smtClean="0"/>
              <a:t>)	</a:t>
            </a:r>
            <a:r>
              <a:rPr lang="en-US" dirty="0" err="1" smtClean="0"/>
              <a:t>kawaji</a:t>
            </a:r>
            <a:r>
              <a:rPr lang="en-US" dirty="0" err="1"/>
              <a:t>@</a:t>
            </a:r>
            <a:r>
              <a:rPr lang="en-US" dirty="0" err="1" smtClean="0"/>
              <a:t>gsc.riken.jp</a:t>
            </a:r>
            <a:endParaRPr lang="en-US" dirty="0" smtClean="0"/>
          </a:p>
          <a:p>
            <a:r>
              <a:rPr lang="en-US" dirty="0" smtClean="0"/>
              <a:t>	Aug </a:t>
            </a:r>
            <a:r>
              <a:rPr lang="en-US" dirty="0"/>
              <a:t>17th,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 FANTOM5 Ontology</a:t>
            </a:r>
          </a:p>
          <a:p>
            <a:pPr lvl="1"/>
            <a:r>
              <a:rPr lang="en-US" dirty="0" smtClean="0"/>
              <a:t>what’s it for</a:t>
            </a:r>
          </a:p>
          <a:p>
            <a:pPr lvl="1"/>
            <a:r>
              <a:rPr lang="en-US" dirty="0" smtClean="0"/>
              <a:t>what is an ontology anyway?</a:t>
            </a:r>
          </a:p>
          <a:p>
            <a:pPr lvl="1"/>
            <a:r>
              <a:rPr lang="en-US" dirty="0" smtClean="0"/>
              <a:t>building the ontology and annotating the F5 samples</a:t>
            </a:r>
          </a:p>
          <a:p>
            <a:r>
              <a:rPr lang="en-US" dirty="0" smtClean="0"/>
              <a:t>Exploring samples</a:t>
            </a:r>
          </a:p>
          <a:p>
            <a:pPr lvl="1"/>
            <a:r>
              <a:rPr lang="en-US" dirty="0" smtClean="0"/>
              <a:t>FONSE : faceted ontology browsing</a:t>
            </a:r>
          </a:p>
          <a:p>
            <a:r>
              <a:rPr lang="en-US" dirty="0" smtClean="0"/>
              <a:t>Using the ontology for analysis in the FANTOM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130"/>
            <a:ext cx="8991600" cy="2304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996350"/>
            <a:ext cx="5556250" cy="336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8064" y="4114800"/>
            <a:ext cx="50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2996350"/>
            <a:ext cx="50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/3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130"/>
            <a:ext cx="8991600" cy="2304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76600"/>
            <a:ext cx="6305550" cy="2578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8600" y="3091934"/>
            <a:ext cx="291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arterial smooth muscle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Browser Improvements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Hook to into GO Galaxy </a:t>
            </a:r>
          </a:p>
          <a:p>
            <a:pPr lvl="2"/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http://galaxy.berkeleybop.org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integration with ZENBU</a:t>
            </a:r>
          </a:p>
          <a:p>
            <a:r>
              <a:rPr lang="en-US" dirty="0" smtClean="0"/>
              <a:t>Ontology Improvements</a:t>
            </a:r>
          </a:p>
          <a:p>
            <a:pPr lvl="1"/>
            <a:r>
              <a:rPr lang="en-US" dirty="0" smtClean="0"/>
              <a:t>Update 13</a:t>
            </a:r>
          </a:p>
          <a:p>
            <a:pPr lvl="1"/>
            <a:r>
              <a:rPr lang="en-US" dirty="0" smtClean="0"/>
              <a:t>Better treatment of time courses</a:t>
            </a:r>
          </a:p>
          <a:p>
            <a:pPr lvl="1"/>
            <a:r>
              <a:rPr lang="en-US" dirty="0" smtClean="0"/>
              <a:t>Tidy up relationship types</a:t>
            </a:r>
          </a:p>
          <a:p>
            <a:r>
              <a:rPr lang="en-US" b="1" dirty="0" smtClean="0"/>
              <a:t>Apply to other F5 analyses</a:t>
            </a:r>
          </a:p>
          <a:p>
            <a:pPr lvl="1"/>
            <a:r>
              <a:rPr lang="en-US" dirty="0" smtClean="0"/>
              <a:t>sample bias?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Ontologies</a:t>
            </a:r>
            <a:r>
              <a:rPr lang="en-US" dirty="0" smtClean="0"/>
              <a:t> provide more than data tracking</a:t>
            </a:r>
          </a:p>
          <a:p>
            <a:r>
              <a:rPr lang="en-US" dirty="0" smtClean="0"/>
              <a:t>The F5 Ontology is a rich evolving resource leveraging detailed knowledge encoded in multiple external </a:t>
            </a:r>
            <a:r>
              <a:rPr lang="en-US" dirty="0" err="1" smtClean="0"/>
              <a:t>ontologies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Cell Ontology</a:t>
            </a:r>
          </a:p>
          <a:p>
            <a:pPr lvl="1"/>
            <a:r>
              <a:rPr lang="en-US" dirty="0" smtClean="0"/>
              <a:t>Terry Meehan</a:t>
            </a:r>
          </a:p>
          <a:p>
            <a:pPr lvl="1"/>
            <a:r>
              <a:rPr lang="en-US" dirty="0" smtClean="0"/>
              <a:t>Alexander Diehl</a:t>
            </a:r>
          </a:p>
          <a:p>
            <a:pPr lvl="1"/>
            <a:r>
              <a:rPr lang="en-US" dirty="0" smtClean="0"/>
              <a:t>Terry </a:t>
            </a:r>
            <a:r>
              <a:rPr lang="en-US" dirty="0" err="1" smtClean="0"/>
              <a:t>Hayamizu</a:t>
            </a:r>
            <a:endParaRPr lang="en-US" dirty="0" smtClean="0"/>
          </a:p>
          <a:p>
            <a:pPr lvl="1"/>
            <a:r>
              <a:rPr lang="en-US" dirty="0" smtClean="0"/>
              <a:t>Suzanna Lewis</a:t>
            </a:r>
          </a:p>
          <a:p>
            <a:pPr lvl="1"/>
            <a:r>
              <a:rPr lang="en-US" dirty="0" smtClean="0"/>
              <a:t>Judith Blake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FANTOM5 Consortium</a:t>
            </a:r>
          </a:p>
          <a:p>
            <a:pPr lvl="1"/>
            <a:r>
              <a:rPr lang="en-US" dirty="0" smtClean="0"/>
              <a:t>All members, in particular</a:t>
            </a:r>
          </a:p>
          <a:p>
            <a:pPr lvl="2"/>
            <a:r>
              <a:rPr lang="en-US" dirty="0" err="1" smtClean="0"/>
              <a:t>Kawaji</a:t>
            </a:r>
            <a:r>
              <a:rPr lang="en-US" dirty="0" smtClean="0"/>
              <a:t> </a:t>
            </a:r>
            <a:r>
              <a:rPr lang="en-US" dirty="0" err="1" smtClean="0"/>
              <a:t>Hideya</a:t>
            </a:r>
            <a:endParaRPr lang="en-US" dirty="0" smtClean="0"/>
          </a:p>
          <a:p>
            <a:pPr lvl="2"/>
            <a:r>
              <a:rPr lang="en-US" dirty="0" smtClean="0"/>
              <a:t>Winston Hide</a:t>
            </a:r>
          </a:p>
          <a:p>
            <a:pPr lvl="2"/>
            <a:r>
              <a:rPr lang="en-US" dirty="0" smtClean="0"/>
              <a:t>Alistair Forrest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onslaught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Increasing number of cells, cell lines and tissues being sequenced</a:t>
            </a:r>
          </a:p>
          <a:p>
            <a:pPr lvl="1"/>
            <a:r>
              <a:rPr lang="en-US" dirty="0" smtClean="0"/>
              <a:t>cell lines</a:t>
            </a:r>
          </a:p>
          <a:p>
            <a:pPr lvl="1"/>
            <a:r>
              <a:rPr lang="en-US" dirty="0" smtClean="0"/>
              <a:t>in vivo cells</a:t>
            </a:r>
          </a:p>
          <a:p>
            <a:pPr lvl="1"/>
            <a:r>
              <a:rPr lang="en-US" dirty="0" smtClean="0"/>
              <a:t>tissue samples</a:t>
            </a:r>
          </a:p>
          <a:p>
            <a:r>
              <a:rPr lang="en-US" dirty="0" smtClean="0"/>
              <a:t>Sample source metadata is </a:t>
            </a:r>
            <a:r>
              <a:rPr lang="en-US" b="1" dirty="0" smtClean="0"/>
              <a:t>essential</a:t>
            </a:r>
          </a:p>
          <a:p>
            <a:pPr lvl="1"/>
            <a:r>
              <a:rPr lang="en-US" dirty="0" smtClean="0"/>
              <a:t>data tracking</a:t>
            </a:r>
          </a:p>
          <a:p>
            <a:pPr lvl="1"/>
            <a:r>
              <a:rPr lang="en-US" dirty="0" smtClean="0"/>
              <a:t>answering biological questions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annotate samples using </a:t>
            </a:r>
            <a:r>
              <a:rPr lang="en-US" b="1" dirty="0" err="1" smtClean="0"/>
              <a:t>ontologies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FANTOM5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‘GO’ for samples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Drive user interface, search</a:t>
            </a:r>
          </a:p>
          <a:p>
            <a:pPr lvl="2"/>
            <a:r>
              <a:rPr lang="en-US" dirty="0" smtClean="0"/>
              <a:t>FONSE web interface</a:t>
            </a:r>
          </a:p>
          <a:p>
            <a:pPr lvl="1"/>
            <a:r>
              <a:rPr lang="en-US" dirty="0" smtClean="0"/>
              <a:t>Data management and provenance</a:t>
            </a:r>
          </a:p>
          <a:p>
            <a:pPr lvl="1"/>
            <a:r>
              <a:rPr lang="en-US" dirty="0" smtClean="0"/>
              <a:t>Biological questions and interpretation</a:t>
            </a:r>
          </a:p>
          <a:p>
            <a:pPr lvl="2"/>
            <a:r>
              <a:rPr lang="en-US" dirty="0" smtClean="0"/>
              <a:t>What biological attributes are enriched in these CAGE signals?</a:t>
            </a:r>
          </a:p>
          <a:p>
            <a:pPr lvl="2"/>
            <a:r>
              <a:rPr lang="en-US" dirty="0" smtClean="0"/>
              <a:t>How does the </a:t>
            </a:r>
            <a:r>
              <a:rPr lang="en-US" dirty="0" err="1" smtClean="0"/>
              <a:t>transcriptome</a:t>
            </a:r>
            <a:r>
              <a:rPr lang="en-US" dirty="0" smtClean="0"/>
              <a:t> of cell lines differ from their in vivo counterparts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classify samples?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Temporal/lineage</a:t>
            </a:r>
          </a:p>
          <a:p>
            <a:pPr lvl="1"/>
            <a:r>
              <a:rPr lang="en-US" dirty="0" smtClean="0"/>
              <a:t>Species</a:t>
            </a:r>
          </a:p>
          <a:p>
            <a:pPr lvl="1"/>
            <a:r>
              <a:rPr lang="en-US" dirty="0" smtClean="0"/>
              <a:t>Developmental </a:t>
            </a:r>
            <a:r>
              <a:rPr lang="en-US" dirty="0" smtClean="0"/>
              <a:t>Lineage</a:t>
            </a:r>
          </a:p>
          <a:p>
            <a:pPr lvl="1"/>
            <a:r>
              <a:rPr lang="en-US" dirty="0" err="1" smtClean="0"/>
              <a:t>Timecourse</a:t>
            </a:r>
            <a:endParaRPr lang="en-US" dirty="0" smtClean="0"/>
          </a:p>
          <a:p>
            <a:r>
              <a:rPr lang="en-US" dirty="0" smtClean="0"/>
              <a:t>Spatial</a:t>
            </a:r>
          </a:p>
          <a:p>
            <a:pPr lvl="1"/>
            <a:r>
              <a:rPr lang="en-US" dirty="0" smtClean="0"/>
              <a:t>Organ</a:t>
            </a:r>
          </a:p>
          <a:p>
            <a:pPr lvl="1"/>
            <a:r>
              <a:rPr lang="en-US" dirty="0" err="1" smtClean="0"/>
              <a:t>Organismal</a:t>
            </a:r>
            <a:r>
              <a:rPr lang="en-US" dirty="0" smtClean="0"/>
              <a:t> subdivision</a:t>
            </a:r>
          </a:p>
          <a:p>
            <a:r>
              <a:rPr lang="en-US" dirty="0" smtClean="0"/>
              <a:t>Function/dysfunction</a:t>
            </a:r>
          </a:p>
          <a:p>
            <a:pPr lvl="1"/>
            <a:r>
              <a:rPr lang="en-US" dirty="0" err="1" smtClean="0"/>
              <a:t>Organismal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Disease</a:t>
            </a:r>
          </a:p>
          <a:p>
            <a:r>
              <a:rPr lang="en-US" dirty="0" smtClean="0"/>
              <a:t>Experimental</a:t>
            </a:r>
          </a:p>
          <a:p>
            <a:pPr lvl="1"/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Cell line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81423" y="2819400"/>
            <a:ext cx="321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Multiple axes of classification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myxofibrosarcoma</a:t>
            </a:r>
            <a:r>
              <a:rPr lang="en-US" sz="3200" dirty="0" smtClean="0"/>
              <a:t> cell </a:t>
            </a:r>
            <a:r>
              <a:rPr lang="en-US" sz="3200" dirty="0" err="1" smtClean="0"/>
              <a:t>line:MFH-ino</a:t>
            </a:r>
            <a:r>
              <a:rPr lang="en-US" sz="3200" dirty="0" smtClean="0"/>
              <a:t>, rep1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Temporal/lineage</a:t>
            </a:r>
          </a:p>
          <a:p>
            <a:pPr lvl="1"/>
            <a:r>
              <a:rPr lang="en-US" dirty="0" smtClean="0"/>
              <a:t>Species </a:t>
            </a:r>
            <a:r>
              <a:rPr lang="en-US" b="1" dirty="0" smtClean="0">
                <a:solidFill>
                  <a:srgbClr val="3366FF"/>
                </a:solidFill>
              </a:rPr>
              <a:t>: human</a:t>
            </a:r>
          </a:p>
          <a:p>
            <a:pPr lvl="1"/>
            <a:r>
              <a:rPr lang="en-US" dirty="0" smtClean="0"/>
              <a:t>Developmental Lineage</a:t>
            </a:r>
          </a:p>
          <a:p>
            <a:pPr lvl="1"/>
            <a:r>
              <a:rPr lang="en-US" dirty="0" err="1" smtClean="0"/>
              <a:t>Timecourse</a:t>
            </a:r>
            <a:endParaRPr lang="en-US" dirty="0" smtClean="0"/>
          </a:p>
          <a:p>
            <a:r>
              <a:rPr lang="en-US" dirty="0" smtClean="0"/>
              <a:t>Spatial</a:t>
            </a:r>
          </a:p>
          <a:p>
            <a:pPr lvl="1"/>
            <a:r>
              <a:rPr lang="en-US" dirty="0" smtClean="0"/>
              <a:t>Organ </a:t>
            </a:r>
            <a:r>
              <a:rPr lang="en-US" b="1" dirty="0" smtClean="0">
                <a:solidFill>
                  <a:srgbClr val="3366FF"/>
                </a:solidFill>
              </a:rPr>
              <a:t>: skin</a:t>
            </a:r>
            <a:endParaRPr lang="en-US" dirty="0" smtClean="0"/>
          </a:p>
          <a:p>
            <a:pPr lvl="1"/>
            <a:r>
              <a:rPr lang="en-US" dirty="0" err="1" smtClean="0"/>
              <a:t>Organismal</a:t>
            </a:r>
            <a:r>
              <a:rPr lang="en-US" dirty="0" smtClean="0"/>
              <a:t> subdivision </a:t>
            </a:r>
            <a:r>
              <a:rPr lang="en-US" b="1" dirty="0" smtClean="0">
                <a:solidFill>
                  <a:srgbClr val="3366FF"/>
                </a:solidFill>
              </a:rPr>
              <a:t>: surface</a:t>
            </a:r>
            <a:endParaRPr lang="en-US" dirty="0" smtClean="0"/>
          </a:p>
          <a:p>
            <a:r>
              <a:rPr lang="en-US" dirty="0" smtClean="0"/>
              <a:t>Function/dysfunction</a:t>
            </a:r>
          </a:p>
          <a:p>
            <a:pPr lvl="1"/>
            <a:r>
              <a:rPr lang="en-US" dirty="0" err="1" smtClean="0"/>
              <a:t>Organismal</a:t>
            </a:r>
            <a:r>
              <a:rPr lang="en-US" dirty="0" smtClean="0"/>
              <a:t> system</a:t>
            </a:r>
            <a:r>
              <a:rPr lang="en-US" b="1" dirty="0" smtClean="0">
                <a:solidFill>
                  <a:srgbClr val="3366FF"/>
                </a:solidFill>
              </a:rPr>
              <a:t>: integument</a:t>
            </a:r>
            <a:endParaRPr lang="en-US" dirty="0" smtClean="0"/>
          </a:p>
          <a:p>
            <a:pPr lvl="1"/>
            <a:r>
              <a:rPr lang="en-US" dirty="0" smtClean="0"/>
              <a:t>Disease </a:t>
            </a:r>
            <a:r>
              <a:rPr lang="en-US" b="1" dirty="0" smtClean="0">
                <a:solidFill>
                  <a:srgbClr val="3366FF"/>
                </a:solidFill>
              </a:rPr>
              <a:t>: </a:t>
            </a:r>
            <a:r>
              <a:rPr lang="en-US" b="1" dirty="0" err="1" smtClean="0">
                <a:solidFill>
                  <a:srgbClr val="3366FF"/>
                </a:solidFill>
              </a:rPr>
              <a:t>hystiocytoma</a:t>
            </a:r>
            <a:endParaRPr lang="en-US" dirty="0" smtClean="0"/>
          </a:p>
          <a:p>
            <a:r>
              <a:rPr lang="en-US" dirty="0" smtClean="0"/>
              <a:t>Experimental</a:t>
            </a:r>
          </a:p>
          <a:p>
            <a:pPr lvl="1"/>
            <a:r>
              <a:rPr lang="en-US" dirty="0" smtClean="0"/>
              <a:t>Replicate? </a:t>
            </a:r>
            <a:r>
              <a:rPr lang="en-US" b="1" dirty="0" smtClean="0">
                <a:solidFill>
                  <a:srgbClr val="3366FF"/>
                </a:solidFill>
              </a:rPr>
              <a:t>: rep1</a:t>
            </a:r>
            <a:endParaRPr lang="en-US" dirty="0" smtClean="0"/>
          </a:p>
          <a:p>
            <a:pPr lvl="1"/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Cell line </a:t>
            </a:r>
            <a:r>
              <a:rPr lang="en-US" b="1" dirty="0" smtClean="0">
                <a:solidFill>
                  <a:srgbClr val="3366FF"/>
                </a:solidFill>
              </a:rPr>
              <a:t>: </a:t>
            </a:r>
            <a:r>
              <a:rPr lang="en-US" b="1" dirty="0" err="1" smtClean="0">
                <a:solidFill>
                  <a:srgbClr val="3366FF"/>
                </a:solidFill>
              </a:rPr>
              <a:t>fibrosarcoma</a:t>
            </a:r>
            <a:r>
              <a:rPr lang="en-US" b="1" dirty="0" smtClean="0">
                <a:solidFill>
                  <a:srgbClr val="3366FF"/>
                </a:solidFill>
              </a:rPr>
              <a:t> cell line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81423" y="2819400"/>
            <a:ext cx="3305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 single axis of classification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is sufficient for all purposes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01751"/>
            <a:ext cx="7397011" cy="3422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Ontologies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multiaxial</a:t>
            </a:r>
            <a:r>
              <a:rPr lang="en-US" dirty="0" smtClean="0"/>
              <a:t> classification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86100" y="3962400"/>
            <a:ext cx="2286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2971800"/>
            <a:ext cx="3810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ph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0166" y="3429000"/>
            <a:ext cx="274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=</a:t>
            </a:r>
            <a:endParaRPr lang="en-US" sz="12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7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4247348"/>
            <a:ext cx="18246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every </a:t>
            </a:r>
            <a:r>
              <a:rPr lang="en-US" sz="1400" i="1" dirty="0" smtClean="0"/>
              <a:t>fibroblast</a:t>
            </a:r>
          </a:p>
          <a:p>
            <a:r>
              <a:rPr lang="en-US" sz="1400" b="1" dirty="0" err="1" smtClean="0"/>
              <a:t>develops_from</a:t>
            </a:r>
            <a:endParaRPr lang="en-US" sz="1400" b="1" dirty="0" smtClean="0"/>
          </a:p>
          <a:p>
            <a:r>
              <a:rPr lang="en-US" sz="1400" dirty="0" smtClean="0"/>
              <a:t>some </a:t>
            </a:r>
            <a:r>
              <a:rPr lang="en-US" sz="1400" i="1" dirty="0" err="1" smtClean="0"/>
              <a:t>mesenchymal</a:t>
            </a:r>
            <a:endParaRPr lang="en-US" sz="1400" i="1" dirty="0" smtClean="0"/>
          </a:p>
          <a:p>
            <a:r>
              <a:rPr lang="en-US" sz="1400" i="1" dirty="0" smtClean="0"/>
              <a:t>cell</a:t>
            </a:r>
            <a:endParaRPr lang="en-US" sz="1400" i="1" dirty="0"/>
          </a:p>
        </p:txBody>
      </p:sp>
      <p:sp>
        <p:nvSpPr>
          <p:cNvPr id="20" name="Rectangle 19"/>
          <p:cNvSpPr/>
          <p:nvPr/>
        </p:nvSpPr>
        <p:spPr>
          <a:xfrm>
            <a:off x="5638801" y="3705999"/>
            <a:ext cx="24755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skin fibroblast</a:t>
            </a:r>
          </a:p>
          <a:p>
            <a:r>
              <a:rPr lang="en-US" sz="1400" b="1" dirty="0" smtClean="0"/>
              <a:t>is equivalent to</a:t>
            </a:r>
          </a:p>
          <a:p>
            <a:r>
              <a:rPr lang="en-US" sz="1400" dirty="0" smtClean="0"/>
              <a:t>any </a:t>
            </a:r>
            <a:r>
              <a:rPr lang="en-US" sz="1400" i="1" dirty="0" smtClean="0"/>
              <a:t>fibroblast </a:t>
            </a:r>
            <a:r>
              <a:rPr lang="en-US" sz="1400" dirty="0" smtClean="0"/>
              <a:t>that </a:t>
            </a:r>
            <a:r>
              <a:rPr lang="en-US" sz="1400" b="1" dirty="0" smtClean="0"/>
              <a:t>is </a:t>
            </a:r>
            <a:r>
              <a:rPr lang="en-US" sz="1400" b="1" dirty="0" err="1" smtClean="0"/>
              <a:t>part_of</a:t>
            </a:r>
            <a:endParaRPr lang="en-US" sz="1400" b="1" dirty="0" smtClean="0"/>
          </a:p>
          <a:p>
            <a:r>
              <a:rPr lang="en-US" sz="1400" dirty="0" smtClean="0"/>
              <a:t>some </a:t>
            </a:r>
            <a:r>
              <a:rPr lang="en-US" sz="1400" i="1" dirty="0" smtClean="0"/>
              <a:t>skin of body</a:t>
            </a:r>
            <a:endParaRPr lang="en-US" sz="1400" i="1" dirty="0"/>
          </a:p>
        </p:txBody>
      </p:sp>
      <p:sp>
        <p:nvSpPr>
          <p:cNvPr id="21" name="Rectangle 20"/>
          <p:cNvSpPr/>
          <p:nvPr/>
        </p:nvSpPr>
        <p:spPr>
          <a:xfrm>
            <a:off x="0" y="3008293"/>
            <a:ext cx="16550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/>
              <a:t>mesenchymal</a:t>
            </a:r>
            <a:r>
              <a:rPr lang="en-US" sz="1400" i="1" dirty="0" smtClean="0"/>
              <a:t> cell</a:t>
            </a:r>
          </a:p>
          <a:p>
            <a:r>
              <a:rPr lang="en-US" sz="1400" b="1" dirty="0" smtClean="0"/>
              <a:t>is a subclass of</a:t>
            </a:r>
          </a:p>
          <a:p>
            <a:r>
              <a:rPr lang="en-US" sz="1400" i="1" dirty="0" smtClean="0"/>
              <a:t>connective tissue</a:t>
            </a:r>
          </a:p>
          <a:p>
            <a:r>
              <a:rPr lang="en-US" sz="1400" i="1" dirty="0" smtClean="0"/>
              <a:t>cell</a:t>
            </a:r>
            <a:endParaRPr lang="en-US" sz="1400" i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371600" y="2514600"/>
            <a:ext cx="834043" cy="49369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9" idx="0"/>
          </p:cNvCxnSpPr>
          <p:nvPr/>
        </p:nvCxnSpPr>
        <p:spPr>
          <a:xfrm rot="5400000" flipH="1" flipV="1">
            <a:off x="999488" y="2884634"/>
            <a:ext cx="1275548" cy="144988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2" idx="2"/>
          </p:cNvCxnSpPr>
          <p:nvPr/>
        </p:nvCxnSpPr>
        <p:spPr>
          <a:xfrm rot="10800000">
            <a:off x="3177434" y="3706000"/>
            <a:ext cx="2461367" cy="25640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01751"/>
            <a:ext cx="7397011" cy="3422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 logics and reasoning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86100" y="3962400"/>
            <a:ext cx="2286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2971800"/>
            <a:ext cx="3810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ph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0166" y="3429000"/>
            <a:ext cx="274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=</a:t>
            </a:r>
            <a:endParaRPr lang="en-US" sz="12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8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1" y="4016515"/>
            <a:ext cx="18476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fibroblast</a:t>
            </a:r>
          </a:p>
          <a:p>
            <a:r>
              <a:rPr lang="en-US" b="1" dirty="0" smtClean="0"/>
              <a:t>⊆</a:t>
            </a:r>
            <a:r>
              <a:rPr lang="en-US" b="1" dirty="0" smtClean="0"/>
              <a:t> </a:t>
            </a:r>
            <a:r>
              <a:rPr lang="en-US" sz="1400" b="1" dirty="0" err="1" smtClean="0"/>
              <a:t>develops_from</a:t>
            </a:r>
            <a:endParaRPr lang="en-US" sz="1400" b="1" dirty="0" smtClean="0"/>
          </a:p>
          <a:p>
            <a:r>
              <a:rPr lang="en-US" dirty="0" smtClean="0"/>
              <a:t>∃ </a:t>
            </a:r>
            <a:r>
              <a:rPr lang="en-US" sz="1400" i="1" dirty="0" err="1" smtClean="0"/>
              <a:t>mesenchymal</a:t>
            </a:r>
            <a:r>
              <a:rPr lang="en-US" sz="1400" i="1" dirty="0"/>
              <a:t> </a:t>
            </a:r>
            <a:r>
              <a:rPr lang="en-US" sz="1400" i="1" dirty="0" smtClean="0"/>
              <a:t>cell</a:t>
            </a:r>
            <a:endParaRPr lang="en-US" sz="1400" i="1" dirty="0"/>
          </a:p>
        </p:txBody>
      </p:sp>
      <p:sp>
        <p:nvSpPr>
          <p:cNvPr id="20" name="Rectangle 19"/>
          <p:cNvSpPr/>
          <p:nvPr/>
        </p:nvSpPr>
        <p:spPr>
          <a:xfrm>
            <a:off x="4495800" y="4724401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skin fibroblast </a:t>
            </a:r>
            <a:r>
              <a:rPr lang="en-US" b="1" dirty="0" smtClean="0"/>
              <a:t>≡ </a:t>
            </a:r>
            <a:r>
              <a:rPr lang="en-US" sz="1400" i="1" dirty="0" smtClean="0"/>
              <a:t>fibroblast </a:t>
            </a:r>
            <a:r>
              <a:rPr lang="en-US" b="1" i="1" dirty="0" smtClean="0"/>
              <a:t>∩ </a:t>
            </a:r>
            <a:r>
              <a:rPr lang="en-US" sz="1400" b="1" dirty="0" smtClean="0"/>
              <a:t>is </a:t>
            </a:r>
            <a:r>
              <a:rPr lang="en-US" sz="1400" b="1" dirty="0" err="1" smtClean="0"/>
              <a:t>part_of</a:t>
            </a:r>
            <a:r>
              <a:rPr lang="en-US" sz="1400" b="1" dirty="0"/>
              <a:t> </a:t>
            </a:r>
            <a:r>
              <a:rPr lang="en-US" dirty="0" smtClean="0"/>
              <a:t>∃</a:t>
            </a:r>
            <a:r>
              <a:rPr lang="en-US" sz="1400" dirty="0" smtClean="0"/>
              <a:t> </a:t>
            </a:r>
            <a:r>
              <a:rPr lang="en-US" sz="1400" i="1" dirty="0" smtClean="0"/>
              <a:t>skin of body</a:t>
            </a:r>
            <a:endParaRPr lang="en-US" sz="1400" i="1" dirty="0"/>
          </a:p>
        </p:txBody>
      </p:sp>
      <p:sp>
        <p:nvSpPr>
          <p:cNvPr id="21" name="Rectangle 20"/>
          <p:cNvSpPr/>
          <p:nvPr/>
        </p:nvSpPr>
        <p:spPr>
          <a:xfrm>
            <a:off x="0" y="3008293"/>
            <a:ext cx="184768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/>
              <a:t>mesenchymal</a:t>
            </a:r>
            <a:r>
              <a:rPr lang="en-US" sz="1400" i="1" dirty="0" smtClean="0"/>
              <a:t> cell</a:t>
            </a:r>
          </a:p>
          <a:p>
            <a:r>
              <a:rPr lang="en-US" b="1" dirty="0" smtClean="0"/>
              <a:t>⊆ </a:t>
            </a:r>
            <a:r>
              <a:rPr lang="en-US" sz="1400" i="1" dirty="0" smtClean="0"/>
              <a:t>connective tissue</a:t>
            </a:r>
          </a:p>
          <a:p>
            <a:r>
              <a:rPr lang="en-US" sz="1400" i="1" dirty="0" smtClean="0"/>
              <a:t>cell</a:t>
            </a:r>
            <a:endParaRPr lang="en-US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685800" y="55626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skin fibroblast </a:t>
            </a:r>
            <a:r>
              <a:rPr lang="en-US" sz="1400" b="1" dirty="0" smtClean="0"/>
              <a:t>⊆ </a:t>
            </a:r>
            <a:r>
              <a:rPr lang="en-US" sz="1400" b="1" dirty="0" err="1" smtClean="0"/>
              <a:t>develops_from</a:t>
            </a:r>
            <a:r>
              <a:rPr lang="en-US" sz="1400" b="1" dirty="0"/>
              <a:t> </a:t>
            </a:r>
            <a:r>
              <a:rPr lang="en-US" sz="1400" dirty="0" smtClean="0"/>
              <a:t>∃ </a:t>
            </a:r>
            <a:r>
              <a:rPr lang="en-US" sz="1400" i="1" dirty="0" smtClean="0"/>
              <a:t>connective tissue</a:t>
            </a:r>
            <a:r>
              <a:rPr lang="en-US" sz="1400" i="1" dirty="0" smtClean="0"/>
              <a:t> </a:t>
            </a:r>
            <a:r>
              <a:rPr lang="en-US" sz="1400" i="1" dirty="0" smtClean="0"/>
              <a:t>cell</a:t>
            </a:r>
          </a:p>
          <a:p>
            <a:endParaRPr lang="en-US" sz="1400" i="1" dirty="0"/>
          </a:p>
        </p:txBody>
      </p:sp>
      <p:sp>
        <p:nvSpPr>
          <p:cNvPr id="14" name="Rectangle 13"/>
          <p:cNvSpPr/>
          <p:nvPr/>
        </p:nvSpPr>
        <p:spPr>
          <a:xfrm>
            <a:off x="685800" y="5868888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skin fibroblast </a:t>
            </a:r>
            <a:r>
              <a:rPr lang="en-US" sz="1400" b="1" dirty="0" smtClean="0"/>
              <a:t>⊆ </a:t>
            </a:r>
            <a:r>
              <a:rPr lang="en-US" sz="1400" b="1" dirty="0" err="1" smtClean="0"/>
              <a:t>part_of</a:t>
            </a:r>
            <a:r>
              <a:rPr lang="en-US" sz="1400" b="1" dirty="0" smtClean="0"/>
              <a:t> </a:t>
            </a:r>
            <a:r>
              <a:rPr lang="en-US" sz="1400" dirty="0" smtClean="0"/>
              <a:t>∃ </a:t>
            </a:r>
            <a:r>
              <a:rPr lang="en-US" sz="1400" i="1" dirty="0" err="1" smtClean="0"/>
              <a:t>integumental</a:t>
            </a:r>
            <a:r>
              <a:rPr lang="en-US" sz="1400" i="1" dirty="0" smtClean="0"/>
              <a:t> system</a:t>
            </a:r>
          </a:p>
          <a:p>
            <a:endParaRPr lang="en-US" sz="1400" i="1" dirty="0"/>
          </a:p>
        </p:txBody>
      </p:sp>
      <p:sp>
        <p:nvSpPr>
          <p:cNvPr id="15" name="Rectangle 14"/>
          <p:cNvSpPr/>
          <p:nvPr/>
        </p:nvSpPr>
        <p:spPr>
          <a:xfrm>
            <a:off x="4838700" y="3821668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Transitive(</a:t>
            </a:r>
            <a:r>
              <a:rPr lang="en-US" sz="1400" b="1" dirty="0" err="1" smtClean="0"/>
              <a:t>is_part_o</a:t>
            </a:r>
            <a:r>
              <a:rPr lang="en-US" sz="1400" dirty="0" err="1" smtClean="0"/>
              <a:t>f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Transitive(</a:t>
            </a:r>
            <a:r>
              <a:rPr lang="en-US" sz="1400" b="1" dirty="0" err="1" smtClean="0"/>
              <a:t>develops_from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2400" y="5410200"/>
            <a:ext cx="86868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315200" y="3008293"/>
            <a:ext cx="1371600" cy="9541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axioms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58000" y="5562601"/>
            <a:ext cx="1981200" cy="7937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entailments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52400" y="6176665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/>
              <a:t>myxofibrosarcoma</a:t>
            </a:r>
            <a:r>
              <a:rPr lang="en-US" sz="1400" i="1" dirty="0" smtClean="0"/>
              <a:t> </a:t>
            </a:r>
            <a:r>
              <a:rPr lang="en-US" sz="1400" b="1" dirty="0" smtClean="0"/>
              <a:t>⊆ </a:t>
            </a:r>
            <a:r>
              <a:rPr lang="en-US" sz="1400" b="1" dirty="0" err="1" smtClean="0"/>
              <a:t>derives_from</a:t>
            </a:r>
            <a:r>
              <a:rPr lang="en-US" sz="1400" b="1" dirty="0" smtClean="0"/>
              <a:t> </a:t>
            </a:r>
            <a:r>
              <a:rPr lang="en-US" sz="1400" dirty="0" smtClean="0"/>
              <a:t>∃ </a:t>
            </a:r>
            <a:r>
              <a:rPr lang="en-US" sz="1400" b="1" dirty="0" err="1" smtClean="0"/>
              <a:t>part_of</a:t>
            </a:r>
            <a:r>
              <a:rPr lang="en-US" sz="1400" b="1" dirty="0" smtClean="0"/>
              <a:t> </a:t>
            </a:r>
            <a:r>
              <a:rPr lang="en-US" sz="1400" dirty="0" smtClean="0"/>
              <a:t>∃ </a:t>
            </a:r>
            <a:r>
              <a:rPr lang="en-US" sz="1400" i="1" dirty="0" err="1" smtClean="0"/>
              <a:t>integumental</a:t>
            </a:r>
            <a:r>
              <a:rPr lang="en-US" sz="1400" i="1" dirty="0" smtClean="0"/>
              <a:t> system</a:t>
            </a:r>
          </a:p>
          <a:p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the FANTOM5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1000s of samples…</a:t>
            </a:r>
          </a:p>
          <a:p>
            <a:r>
              <a:rPr lang="en-US" dirty="0" smtClean="0"/>
              <a:t>Multiple means of classification…</a:t>
            </a:r>
          </a:p>
          <a:p>
            <a:r>
              <a:rPr lang="en-US" dirty="0" smtClean="0"/>
              <a:t>A large feat of knowledge engineering…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Thankfully, help is at hand</a:t>
            </a:r>
          </a:p>
          <a:p>
            <a:pPr lvl="1"/>
            <a:r>
              <a:rPr lang="en-US" dirty="0" smtClean="0">
                <a:hlinkClick r:id="rId2"/>
              </a:rPr>
              <a:t>http://obofoundry.org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D508-40C0-BE4A-B590-844FFF98801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3784</TotalTime>
  <Words>736</Words>
  <Application>Microsoft Macintosh PowerPoint</Application>
  <PresentationFormat>On-screen Show (4:3)</PresentationFormat>
  <Paragraphs>228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Data Analysis using the FANTOM5 Ontology</vt:lpstr>
      <vt:lpstr>Outline</vt:lpstr>
      <vt:lpstr>Data onslaught</vt:lpstr>
      <vt:lpstr>FANTOM5 ontology</vt:lpstr>
      <vt:lpstr>How can we classify samples?</vt:lpstr>
      <vt:lpstr>myxofibrosarcoma cell line:MFH-ino, rep1</vt:lpstr>
      <vt:lpstr>Ontologies and multiaxial classification</vt:lpstr>
      <vt:lpstr>Description logics and reasoning</vt:lpstr>
      <vt:lpstr>Constructing the FANTOM5 ontology</vt:lpstr>
      <vt:lpstr>Ontologies connect biological knowledge</vt:lpstr>
      <vt:lpstr>Leveraging Multiple Ontologies</vt:lpstr>
      <vt:lpstr>Ontology Construction</vt:lpstr>
      <vt:lpstr>Exploring the F5 Ontology</vt:lpstr>
      <vt:lpstr>Slide 14</vt:lpstr>
      <vt:lpstr>Slide 15</vt:lpstr>
      <vt:lpstr>Slide 16</vt:lpstr>
      <vt:lpstr>Slide 17</vt:lpstr>
      <vt:lpstr>Enrichment Analysis</vt:lpstr>
      <vt:lpstr>Slide 19</vt:lpstr>
      <vt:lpstr>Slide 20</vt:lpstr>
      <vt:lpstr>Slide 21</vt:lpstr>
      <vt:lpstr>Future Directions</vt:lpstr>
      <vt:lpstr>Conclusions</vt:lpstr>
      <vt:lpstr>Acknowledgments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FANTOM5 Ontology</dc:title>
  <dc:creator>Chris Mungall</dc:creator>
  <cp:lastModifiedBy>Chris Mungall</cp:lastModifiedBy>
  <cp:revision>261</cp:revision>
  <dcterms:created xsi:type="dcterms:W3CDTF">2011-11-07T16:14:53Z</dcterms:created>
  <dcterms:modified xsi:type="dcterms:W3CDTF">2011-11-10T07:19:02Z</dcterms:modified>
</cp:coreProperties>
</file>